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K Grotesk Bold" charset="1" panose="00000800000000000000"/>
      <p:regular r:id="rId19"/>
    </p:embeddedFont>
    <p:embeddedFont>
      <p:font typeface="Gotham Bold" charset="1" panose="00000000000000000000"/>
      <p:regular r:id="rId20"/>
    </p:embeddedFont>
    <p:embeddedFont>
      <p:font typeface="Radley" charset="1" panose="00000500000000000000"/>
      <p:regular r:id="rId21"/>
    </p:embeddedFont>
    <p:embeddedFont>
      <p:font typeface="Gotham"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48027" y="3964237"/>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050A30"/>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grpSp>
        <p:nvGrpSpPr>
          <p:cNvPr name="Group 16" id="16"/>
          <p:cNvGrpSpPr/>
          <p:nvPr/>
        </p:nvGrpSpPr>
        <p:grpSpPr>
          <a:xfrm rot="0">
            <a:off x="-9965724" y="-1383136"/>
            <a:ext cx="10994424" cy="109944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741735" y="5685371"/>
            <a:ext cx="12754319" cy="1917661"/>
          </a:xfrm>
          <a:prstGeom prst="rect">
            <a:avLst/>
          </a:prstGeom>
        </p:spPr>
        <p:txBody>
          <a:bodyPr anchor="t" rtlCol="false" tIns="0" lIns="0" bIns="0" rIns="0">
            <a:spAutoFit/>
          </a:bodyPr>
          <a:lstStyle/>
          <a:p>
            <a:pPr algn="ctr">
              <a:lnSpc>
                <a:spcPts val="7702"/>
              </a:lnSpc>
            </a:pPr>
            <a:r>
              <a:rPr lang="en-US" sz="5501" spc="440">
                <a:solidFill>
                  <a:srgbClr val="F4F6FC"/>
                </a:solidFill>
                <a:latin typeface="HK Grotesk Bold"/>
                <a:ea typeface="HK Grotesk Bold"/>
                <a:cs typeface="HK Grotesk Bold"/>
                <a:sym typeface="HK Grotesk Bold"/>
              </a:rPr>
              <a:t>BY</a:t>
            </a:r>
          </a:p>
          <a:p>
            <a:pPr algn="ctr">
              <a:lnSpc>
                <a:spcPts val="7702"/>
              </a:lnSpc>
              <a:spcBef>
                <a:spcPct val="0"/>
              </a:spcBef>
            </a:pPr>
            <a:r>
              <a:rPr lang="en-US" sz="5501" spc="440">
                <a:solidFill>
                  <a:srgbClr val="F4F6FC"/>
                </a:solidFill>
                <a:latin typeface="HK Grotesk Bold"/>
                <a:ea typeface="HK Grotesk Bold"/>
                <a:cs typeface="HK Grotesk Bold"/>
                <a:sym typeface="HK Grotesk Bold"/>
              </a:rPr>
              <a:t>SESAN POPOOLA &amp; ABDUL AZIZ</a:t>
            </a:r>
          </a:p>
        </p:txBody>
      </p:sp>
      <p:sp>
        <p:nvSpPr>
          <p:cNvPr name="TextBox 20" id="20"/>
          <p:cNvSpPr txBox="true"/>
          <p:nvPr/>
        </p:nvSpPr>
        <p:spPr>
          <a:xfrm rot="0">
            <a:off x="3539136" y="3488509"/>
            <a:ext cx="11159517" cy="1866079"/>
          </a:xfrm>
          <a:prstGeom prst="rect">
            <a:avLst/>
          </a:prstGeom>
        </p:spPr>
        <p:txBody>
          <a:bodyPr anchor="t" rtlCol="false" tIns="0" lIns="0" bIns="0" rIns="0">
            <a:spAutoFit/>
          </a:bodyPr>
          <a:lstStyle/>
          <a:p>
            <a:pPr algn="ctr">
              <a:lnSpc>
                <a:spcPts val="15270"/>
              </a:lnSpc>
              <a:spcBef>
                <a:spcPct val="0"/>
              </a:spcBef>
            </a:pPr>
            <a:r>
              <a:rPr lang="en-US" sz="10907">
                <a:solidFill>
                  <a:srgbClr val="F4F6FC"/>
                </a:solidFill>
                <a:latin typeface="HK Grotesk Bold"/>
                <a:ea typeface="HK Grotesk Bold"/>
                <a:cs typeface="HK Grotesk Bold"/>
                <a:sym typeface="HK Grotesk Bold"/>
              </a:rPr>
              <a:t>DICE SPLIT</a:t>
            </a:r>
          </a:p>
        </p:txBody>
      </p:sp>
      <p:sp>
        <p:nvSpPr>
          <p:cNvPr name="TextBox 21" id="21"/>
          <p:cNvSpPr txBox="true"/>
          <p:nvPr/>
        </p:nvSpPr>
        <p:spPr>
          <a:xfrm rot="0">
            <a:off x="6068500" y="8680215"/>
            <a:ext cx="6151000" cy="349250"/>
          </a:xfrm>
          <a:prstGeom prst="rect">
            <a:avLst/>
          </a:prstGeom>
        </p:spPr>
        <p:txBody>
          <a:bodyPr anchor="t" rtlCol="false" tIns="0" lIns="0" bIns="0" rIns="0">
            <a:spAutoFit/>
          </a:bodyPr>
          <a:lstStyle/>
          <a:p>
            <a:pPr algn="ctr">
              <a:lnSpc>
                <a:spcPts val="2800"/>
              </a:lnSpc>
              <a:spcBef>
                <a:spcPct val="0"/>
              </a:spcBef>
            </a:pPr>
            <a:r>
              <a:rPr lang="en-US" sz="2000">
                <a:solidFill>
                  <a:srgbClr val="F4F6FC"/>
                </a:solidFill>
                <a:latin typeface="HK Grotesk Bold"/>
                <a:ea typeface="HK Grotesk Bold"/>
                <a:cs typeface="HK Grotesk Bold"/>
                <a:sym typeface="HK Grotesk Bold"/>
              </a:rPr>
              <a:t>16TH JULY 2024</a:t>
            </a:r>
          </a:p>
        </p:txBody>
      </p:sp>
      <p:sp>
        <p:nvSpPr>
          <p:cNvPr name="TextBox 22" id="22"/>
          <p:cNvSpPr txBox="true"/>
          <p:nvPr/>
        </p:nvSpPr>
        <p:spPr>
          <a:xfrm rot="0">
            <a:off x="4972934" y="2569668"/>
            <a:ext cx="8291922" cy="946111"/>
          </a:xfrm>
          <a:prstGeom prst="rect">
            <a:avLst/>
          </a:prstGeom>
        </p:spPr>
        <p:txBody>
          <a:bodyPr anchor="t" rtlCol="false" tIns="0" lIns="0" bIns="0" rIns="0">
            <a:spAutoFit/>
          </a:bodyPr>
          <a:lstStyle/>
          <a:p>
            <a:pPr algn="ctr">
              <a:lnSpc>
                <a:spcPts val="7702"/>
              </a:lnSpc>
              <a:spcBef>
                <a:spcPct val="0"/>
              </a:spcBef>
            </a:pPr>
            <a:r>
              <a:rPr lang="en-US" sz="5501" spc="440">
                <a:solidFill>
                  <a:srgbClr val="F4F6FC"/>
                </a:solidFill>
                <a:latin typeface="HK Grotesk Bold"/>
                <a:ea typeface="HK Grotesk Bold"/>
                <a:cs typeface="HK Grotesk Bold"/>
                <a:sym typeface="HK Grotesk Bold"/>
              </a:rPr>
              <a:t>JAVA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35588" y="5976927"/>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7</a:t>
              </a:r>
            </a:p>
          </p:txBody>
        </p:sp>
      </p:grpSp>
      <p:grpSp>
        <p:nvGrpSpPr>
          <p:cNvPr name="Group 5" id="5"/>
          <p:cNvGrpSpPr/>
          <p:nvPr/>
        </p:nvGrpSpPr>
        <p:grpSpPr>
          <a:xfrm rot="0">
            <a:off x="977741"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77741"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77741" y="3983373"/>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77741"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77741" y="531863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0" id="20"/>
          <p:cNvGrpSpPr/>
          <p:nvPr/>
        </p:nvGrpSpPr>
        <p:grpSpPr>
          <a:xfrm rot="0">
            <a:off x="977741" y="4651003"/>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23" id="23"/>
          <p:cNvGrpSpPr/>
          <p:nvPr/>
        </p:nvGrpSpPr>
        <p:grpSpPr>
          <a:xfrm rot="0">
            <a:off x="977741"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6" id="26"/>
          <p:cNvGrpSpPr/>
          <p:nvPr/>
        </p:nvGrpSpPr>
        <p:grpSpPr>
          <a:xfrm rot="0">
            <a:off x="977741"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sp>
        <p:nvSpPr>
          <p:cNvPr name="Freeform 29" id="29"/>
          <p:cNvSpPr/>
          <p:nvPr/>
        </p:nvSpPr>
        <p:spPr>
          <a:xfrm flipH="false" flipV="false" rot="0">
            <a:off x="12959078" y="365664"/>
            <a:ext cx="5113143" cy="7235418"/>
          </a:xfrm>
          <a:custGeom>
            <a:avLst/>
            <a:gdLst/>
            <a:ahLst/>
            <a:cxnLst/>
            <a:rect r="r" b="b" t="t" l="l"/>
            <a:pathLst>
              <a:path h="7235418" w="5113143">
                <a:moveTo>
                  <a:pt x="0" y="0"/>
                </a:moveTo>
                <a:lnTo>
                  <a:pt x="5113144" y="0"/>
                </a:lnTo>
                <a:lnTo>
                  <a:pt x="5113144" y="7235418"/>
                </a:lnTo>
                <a:lnTo>
                  <a:pt x="0" y="7235418"/>
                </a:lnTo>
                <a:lnTo>
                  <a:pt x="0" y="0"/>
                </a:lnTo>
                <a:close/>
              </a:path>
            </a:pathLst>
          </a:custGeom>
          <a:blipFill>
            <a:blip r:embed="rId2"/>
            <a:stretch>
              <a:fillRect l="0" t="-7931" r="0" b="-10603"/>
            </a:stretch>
          </a:blipFill>
        </p:spPr>
      </p:sp>
      <p:sp>
        <p:nvSpPr>
          <p:cNvPr name="Freeform 30" id="30"/>
          <p:cNvSpPr/>
          <p:nvPr/>
        </p:nvSpPr>
        <p:spPr>
          <a:xfrm flipH="false" flipV="false" rot="0">
            <a:off x="2032994" y="5530654"/>
            <a:ext cx="5653865" cy="4460384"/>
          </a:xfrm>
          <a:custGeom>
            <a:avLst/>
            <a:gdLst/>
            <a:ahLst/>
            <a:cxnLst/>
            <a:rect r="r" b="b" t="t" l="l"/>
            <a:pathLst>
              <a:path h="4460384" w="5653865">
                <a:moveTo>
                  <a:pt x="0" y="0"/>
                </a:moveTo>
                <a:lnTo>
                  <a:pt x="5653865" y="0"/>
                </a:lnTo>
                <a:lnTo>
                  <a:pt x="5653865" y="4460384"/>
                </a:lnTo>
                <a:lnTo>
                  <a:pt x="0" y="4460384"/>
                </a:lnTo>
                <a:lnTo>
                  <a:pt x="0" y="0"/>
                </a:lnTo>
                <a:close/>
              </a:path>
            </a:pathLst>
          </a:custGeom>
          <a:blipFill>
            <a:blip r:embed="rId3"/>
            <a:stretch>
              <a:fillRect l="0" t="0" r="0" b="0"/>
            </a:stretch>
          </a:blipFill>
        </p:spPr>
      </p:sp>
      <p:sp>
        <p:nvSpPr>
          <p:cNvPr name="Freeform 31" id="31"/>
          <p:cNvSpPr/>
          <p:nvPr/>
        </p:nvSpPr>
        <p:spPr>
          <a:xfrm flipH="false" flipV="false" rot="0">
            <a:off x="7991659" y="6620735"/>
            <a:ext cx="6587411" cy="3370303"/>
          </a:xfrm>
          <a:custGeom>
            <a:avLst/>
            <a:gdLst/>
            <a:ahLst/>
            <a:cxnLst/>
            <a:rect r="r" b="b" t="t" l="l"/>
            <a:pathLst>
              <a:path h="3370303" w="6587411">
                <a:moveTo>
                  <a:pt x="0" y="0"/>
                </a:moveTo>
                <a:lnTo>
                  <a:pt x="6587411" y="0"/>
                </a:lnTo>
                <a:lnTo>
                  <a:pt x="6587411" y="3370303"/>
                </a:lnTo>
                <a:lnTo>
                  <a:pt x="0" y="3370303"/>
                </a:lnTo>
                <a:lnTo>
                  <a:pt x="0" y="0"/>
                </a:lnTo>
                <a:close/>
              </a:path>
            </a:pathLst>
          </a:custGeom>
          <a:blipFill>
            <a:blip r:embed="rId4"/>
            <a:stretch>
              <a:fillRect l="0" t="0" r="0" b="0"/>
            </a:stretch>
          </a:blipFill>
        </p:spPr>
      </p:sp>
      <p:sp>
        <p:nvSpPr>
          <p:cNvPr name="TextBox 32" id="32"/>
          <p:cNvSpPr txBox="true"/>
          <p:nvPr/>
        </p:nvSpPr>
        <p:spPr>
          <a:xfrm rot="0">
            <a:off x="2032994" y="534988"/>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File I/O</a:t>
            </a:r>
          </a:p>
        </p:txBody>
      </p:sp>
      <p:sp>
        <p:nvSpPr>
          <p:cNvPr name="TextBox 33" id="33"/>
          <p:cNvSpPr txBox="true"/>
          <p:nvPr/>
        </p:nvSpPr>
        <p:spPr>
          <a:xfrm rot="0">
            <a:off x="2032994" y="1639342"/>
            <a:ext cx="10383160" cy="3324225"/>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File I/O was used to handle the high score logic when the game ends. During the game, an array list is used to store users scored points. As soon as the game ends, it produces the highest score the user had before the game ends and saves it to the high score text file.</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This high score file is then read and the highest score is printed on the game over page as you can see on the right.</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Below are the code snippet to save the highest score to file in the Game Logic class and to read highest score from file in the Game Over Class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35588" y="6653894"/>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8</a:t>
              </a:r>
            </a:p>
          </p:txBody>
        </p:sp>
      </p:grpSp>
      <p:grpSp>
        <p:nvGrpSpPr>
          <p:cNvPr name="Group 5" id="5"/>
          <p:cNvGrpSpPr/>
          <p:nvPr/>
        </p:nvGrpSpPr>
        <p:grpSpPr>
          <a:xfrm rot="0">
            <a:off x="977741"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77741"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77741" y="3983373"/>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77741"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77741" y="531863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0" id="20"/>
          <p:cNvGrpSpPr/>
          <p:nvPr/>
        </p:nvGrpSpPr>
        <p:grpSpPr>
          <a:xfrm rot="0">
            <a:off x="977741" y="4651003"/>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23" id="23"/>
          <p:cNvGrpSpPr/>
          <p:nvPr/>
        </p:nvGrpSpPr>
        <p:grpSpPr>
          <a:xfrm rot="0">
            <a:off x="977741" y="5986264"/>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6" id="26"/>
          <p:cNvGrpSpPr/>
          <p:nvPr/>
        </p:nvGrpSpPr>
        <p:grpSpPr>
          <a:xfrm rot="0">
            <a:off x="977741"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grpSp>
        <p:nvGrpSpPr>
          <p:cNvPr name="Group 29" id="29"/>
          <p:cNvGrpSpPr/>
          <p:nvPr/>
        </p:nvGrpSpPr>
        <p:grpSpPr>
          <a:xfrm rot="0">
            <a:off x="17170670" y="-178579"/>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930C8B">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738449" y="816551"/>
            <a:ext cx="7377701" cy="7421253"/>
          </a:xfrm>
          <a:custGeom>
            <a:avLst/>
            <a:gdLst/>
            <a:ahLst/>
            <a:cxnLst/>
            <a:rect r="r" b="b" t="t" l="l"/>
            <a:pathLst>
              <a:path h="7421253" w="7377701">
                <a:moveTo>
                  <a:pt x="0" y="0"/>
                </a:moveTo>
                <a:lnTo>
                  <a:pt x="7377701" y="0"/>
                </a:lnTo>
                <a:lnTo>
                  <a:pt x="7377701" y="7421254"/>
                </a:lnTo>
                <a:lnTo>
                  <a:pt x="0" y="7421254"/>
                </a:lnTo>
                <a:lnTo>
                  <a:pt x="0" y="0"/>
                </a:lnTo>
                <a:close/>
              </a:path>
            </a:pathLst>
          </a:custGeom>
          <a:blipFill>
            <a:blip r:embed="rId2"/>
            <a:stretch>
              <a:fillRect l="0" t="0" r="0" b="0"/>
            </a:stretch>
          </a:blipFill>
        </p:spPr>
      </p:sp>
      <p:sp>
        <p:nvSpPr>
          <p:cNvPr name="Freeform 33" id="33"/>
          <p:cNvSpPr/>
          <p:nvPr/>
        </p:nvSpPr>
        <p:spPr>
          <a:xfrm flipH="false" flipV="false" rot="0">
            <a:off x="2001679" y="5491035"/>
            <a:ext cx="8222420" cy="3600017"/>
          </a:xfrm>
          <a:custGeom>
            <a:avLst/>
            <a:gdLst/>
            <a:ahLst/>
            <a:cxnLst/>
            <a:rect r="r" b="b" t="t" l="l"/>
            <a:pathLst>
              <a:path h="3600017" w="8222420">
                <a:moveTo>
                  <a:pt x="0" y="0"/>
                </a:moveTo>
                <a:lnTo>
                  <a:pt x="8222420" y="0"/>
                </a:lnTo>
                <a:lnTo>
                  <a:pt x="8222420" y="3600017"/>
                </a:lnTo>
                <a:lnTo>
                  <a:pt x="0" y="3600017"/>
                </a:lnTo>
                <a:lnTo>
                  <a:pt x="0" y="0"/>
                </a:lnTo>
                <a:close/>
              </a:path>
            </a:pathLst>
          </a:custGeom>
          <a:blipFill>
            <a:blip r:embed="rId3"/>
            <a:stretch>
              <a:fillRect l="0" t="0" r="-1791" b="0"/>
            </a:stretch>
          </a:blipFill>
        </p:spPr>
      </p:sp>
      <p:sp>
        <p:nvSpPr>
          <p:cNvPr name="TextBox 34" id="34"/>
          <p:cNvSpPr txBox="true"/>
          <p:nvPr/>
        </p:nvSpPr>
        <p:spPr>
          <a:xfrm rot="0">
            <a:off x="2001679" y="1176232"/>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Animations</a:t>
            </a:r>
          </a:p>
        </p:txBody>
      </p:sp>
      <p:sp>
        <p:nvSpPr>
          <p:cNvPr name="TextBox 35" id="35"/>
          <p:cNvSpPr txBox="true"/>
          <p:nvPr/>
        </p:nvSpPr>
        <p:spPr>
          <a:xfrm rot="0">
            <a:off x="2001679" y="2265431"/>
            <a:ext cx="8222420" cy="2657475"/>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Animations were used to add some graphical appeal to the game and also make the game play enjoyable. We used them for the spinning dice, when points where being recorded and on the home page.</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Most codes related to animations can be found in the Animation class. You can see the code snippet on the right and at the bottom of this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35588" y="7321525"/>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9</a:t>
              </a:r>
            </a:p>
          </p:txBody>
        </p:sp>
      </p:grpSp>
      <p:grpSp>
        <p:nvGrpSpPr>
          <p:cNvPr name="Group 5" id="5"/>
          <p:cNvGrpSpPr/>
          <p:nvPr/>
        </p:nvGrpSpPr>
        <p:grpSpPr>
          <a:xfrm rot="0">
            <a:off x="977741"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77741"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77741" y="3983373"/>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77741"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77741" y="531863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0" id="20"/>
          <p:cNvGrpSpPr/>
          <p:nvPr/>
        </p:nvGrpSpPr>
        <p:grpSpPr>
          <a:xfrm rot="0">
            <a:off x="977741" y="4651003"/>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23" id="23"/>
          <p:cNvGrpSpPr/>
          <p:nvPr/>
        </p:nvGrpSpPr>
        <p:grpSpPr>
          <a:xfrm rot="0">
            <a:off x="977741" y="5986264"/>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6" id="26"/>
          <p:cNvGrpSpPr/>
          <p:nvPr/>
        </p:nvGrpSpPr>
        <p:grpSpPr>
          <a:xfrm rot="0">
            <a:off x="977741" y="6653894"/>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9" id="29"/>
          <p:cNvGrpSpPr/>
          <p:nvPr/>
        </p:nvGrpSpPr>
        <p:grpSpPr>
          <a:xfrm rot="0">
            <a:off x="16786360" y="-353712"/>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991B91">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384610" y="2744692"/>
            <a:ext cx="7591643" cy="4356428"/>
          </a:xfrm>
          <a:custGeom>
            <a:avLst/>
            <a:gdLst/>
            <a:ahLst/>
            <a:cxnLst/>
            <a:rect r="r" b="b" t="t" l="l"/>
            <a:pathLst>
              <a:path h="4356428" w="7591643">
                <a:moveTo>
                  <a:pt x="0" y="0"/>
                </a:moveTo>
                <a:lnTo>
                  <a:pt x="7591643" y="0"/>
                </a:lnTo>
                <a:lnTo>
                  <a:pt x="7591643" y="4356428"/>
                </a:lnTo>
                <a:lnTo>
                  <a:pt x="0" y="4356428"/>
                </a:lnTo>
                <a:lnTo>
                  <a:pt x="0" y="0"/>
                </a:lnTo>
                <a:close/>
              </a:path>
            </a:pathLst>
          </a:custGeom>
          <a:blipFill>
            <a:blip r:embed="rId2"/>
            <a:stretch>
              <a:fillRect l="0" t="0" r="-17093" b="0"/>
            </a:stretch>
          </a:blipFill>
        </p:spPr>
      </p:sp>
      <p:sp>
        <p:nvSpPr>
          <p:cNvPr name="TextBox 33" id="33"/>
          <p:cNvSpPr txBox="true"/>
          <p:nvPr/>
        </p:nvSpPr>
        <p:spPr>
          <a:xfrm rot="0">
            <a:off x="2126939" y="1109224"/>
            <a:ext cx="11926292"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Sound Effect &amp; Background Music</a:t>
            </a:r>
          </a:p>
        </p:txBody>
      </p:sp>
      <p:sp>
        <p:nvSpPr>
          <p:cNvPr name="TextBox 34" id="34"/>
          <p:cNvSpPr txBox="true"/>
          <p:nvPr/>
        </p:nvSpPr>
        <p:spPr>
          <a:xfrm rot="0">
            <a:off x="2126939" y="2474540"/>
            <a:ext cx="7877954" cy="4324350"/>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Sound effects are an essential part of an enjoyable game, so we added a few. There’s a total of 5 sound effects and a background music.</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1) There’s a sound effect for the rolling dice</a:t>
            </a:r>
          </a:p>
          <a:p>
            <a:pPr algn="l">
              <a:lnSpc>
                <a:spcPts val="2699"/>
              </a:lnSpc>
            </a:pPr>
            <a:r>
              <a:rPr lang="en-US" sz="1999" spc="49">
                <a:solidFill>
                  <a:srgbClr val="191919"/>
                </a:solidFill>
                <a:latin typeface="Gotham Bold"/>
                <a:ea typeface="Gotham Bold"/>
                <a:cs typeface="Gotham Bold"/>
                <a:sym typeface="Gotham Bold"/>
              </a:rPr>
              <a:t>2) For a positive point addition when you win</a:t>
            </a:r>
          </a:p>
          <a:p>
            <a:pPr algn="l">
              <a:lnSpc>
                <a:spcPts val="2699"/>
              </a:lnSpc>
            </a:pPr>
            <a:r>
              <a:rPr lang="en-US" sz="1999" spc="49">
                <a:solidFill>
                  <a:srgbClr val="191919"/>
                </a:solidFill>
                <a:latin typeface="Gotham Bold"/>
                <a:ea typeface="Gotham Bold"/>
                <a:cs typeface="Gotham Bold"/>
                <a:sym typeface="Gotham Bold"/>
              </a:rPr>
              <a:t>3) For a negative point subtraction when you loose</a:t>
            </a:r>
          </a:p>
          <a:p>
            <a:pPr algn="l">
              <a:lnSpc>
                <a:spcPts val="2699"/>
              </a:lnSpc>
            </a:pPr>
            <a:r>
              <a:rPr lang="en-US" sz="1999" spc="49">
                <a:solidFill>
                  <a:srgbClr val="191919"/>
                </a:solidFill>
                <a:latin typeface="Gotham Bold"/>
                <a:ea typeface="Gotham Bold"/>
                <a:cs typeface="Gotham Bold"/>
                <a:sym typeface="Gotham Bold"/>
              </a:rPr>
              <a:t>4) For successfully winning a Jackpot</a:t>
            </a:r>
          </a:p>
          <a:p>
            <a:pPr algn="l">
              <a:lnSpc>
                <a:spcPts val="2699"/>
              </a:lnSpc>
            </a:pPr>
            <a:r>
              <a:rPr lang="en-US" sz="1999" spc="49">
                <a:solidFill>
                  <a:srgbClr val="191919"/>
                </a:solidFill>
                <a:latin typeface="Gotham Bold"/>
                <a:ea typeface="Gotham Bold"/>
                <a:cs typeface="Gotham Bold"/>
                <a:sym typeface="Gotham Bold"/>
              </a:rPr>
              <a:t>5) For when the game ends</a:t>
            </a:r>
          </a:p>
          <a:p>
            <a:pPr algn="l">
              <a:lnSpc>
                <a:spcPts val="2699"/>
              </a:lnSpc>
            </a:pPr>
            <a:r>
              <a:rPr lang="en-US" sz="1999" spc="49">
                <a:solidFill>
                  <a:srgbClr val="191919"/>
                </a:solidFill>
                <a:latin typeface="Gotham Bold"/>
                <a:ea typeface="Gotham Bold"/>
                <a:cs typeface="Gotham Bold"/>
                <a:sym typeface="Gotham Bold"/>
              </a:rPr>
              <a:t>6) A general background music</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Background music and sound effects can be turned off and on in the settings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35588" y="7321525"/>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C8B"/>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9</a:t>
              </a:r>
            </a:p>
          </p:txBody>
        </p:sp>
      </p:grpSp>
      <p:grpSp>
        <p:nvGrpSpPr>
          <p:cNvPr name="Group 5" id="5"/>
          <p:cNvGrpSpPr/>
          <p:nvPr/>
        </p:nvGrpSpPr>
        <p:grpSpPr>
          <a:xfrm rot="0">
            <a:off x="977741"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77741"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77741" y="3983373"/>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77741"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77741" y="531863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0" id="20"/>
          <p:cNvGrpSpPr/>
          <p:nvPr/>
        </p:nvGrpSpPr>
        <p:grpSpPr>
          <a:xfrm rot="0">
            <a:off x="977741" y="4651003"/>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23" id="23"/>
          <p:cNvGrpSpPr/>
          <p:nvPr/>
        </p:nvGrpSpPr>
        <p:grpSpPr>
          <a:xfrm rot="0">
            <a:off x="977741" y="5986264"/>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6" id="26"/>
          <p:cNvGrpSpPr/>
          <p:nvPr/>
        </p:nvGrpSpPr>
        <p:grpSpPr>
          <a:xfrm rot="0">
            <a:off x="977741" y="6653894"/>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sp>
        <p:nvSpPr>
          <p:cNvPr name="Freeform 29" id="29"/>
          <p:cNvSpPr/>
          <p:nvPr/>
        </p:nvSpPr>
        <p:spPr>
          <a:xfrm flipH="false" flipV="false" rot="0">
            <a:off x="16313420" y="1028700"/>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0" id="30"/>
          <p:cNvGrpSpPr/>
          <p:nvPr/>
        </p:nvGrpSpPr>
        <p:grpSpPr>
          <a:xfrm rot="0">
            <a:off x="16097429" y="93324"/>
            <a:ext cx="10994424" cy="109944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E">
                <a:alpha val="11765"/>
              </a:srgbClr>
            </a:solidFill>
            <a:ln w="619125" cap="sq">
              <a:solidFill>
                <a:srgbClr val="930C8B">
                  <a:alpha val="11765"/>
                </a:srgbClr>
              </a:solidFill>
              <a:prstDash val="solid"/>
              <a:miter/>
            </a:ln>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5414009" y="1558940"/>
            <a:ext cx="7459983" cy="4057409"/>
          </a:xfrm>
          <a:custGeom>
            <a:avLst/>
            <a:gdLst/>
            <a:ahLst/>
            <a:cxnLst/>
            <a:rect r="r" b="b" t="t" l="l"/>
            <a:pathLst>
              <a:path h="4057409" w="7459983">
                <a:moveTo>
                  <a:pt x="0" y="0"/>
                </a:moveTo>
                <a:lnTo>
                  <a:pt x="7459982" y="0"/>
                </a:lnTo>
                <a:lnTo>
                  <a:pt x="7459982" y="4057409"/>
                </a:lnTo>
                <a:lnTo>
                  <a:pt x="0" y="4057409"/>
                </a:lnTo>
                <a:lnTo>
                  <a:pt x="0" y="0"/>
                </a:lnTo>
                <a:close/>
              </a:path>
            </a:pathLst>
          </a:custGeom>
          <a:blipFill>
            <a:blip r:embed="rId4"/>
            <a:stretch>
              <a:fillRect l="0" t="0" r="0" b="0"/>
            </a:stretch>
          </a:blipFill>
        </p:spPr>
      </p:sp>
      <p:sp>
        <p:nvSpPr>
          <p:cNvPr name="TextBox 34" id="34"/>
          <p:cNvSpPr txBox="true"/>
          <p:nvPr/>
        </p:nvSpPr>
        <p:spPr>
          <a:xfrm rot="0">
            <a:off x="3799327" y="6362675"/>
            <a:ext cx="10689347" cy="1717676"/>
          </a:xfrm>
          <a:prstGeom prst="rect">
            <a:avLst/>
          </a:prstGeom>
        </p:spPr>
        <p:txBody>
          <a:bodyPr anchor="t" rtlCol="false" tIns="0" lIns="0" bIns="0" rIns="0">
            <a:spAutoFit/>
          </a:bodyPr>
          <a:lstStyle/>
          <a:p>
            <a:pPr algn="ctr">
              <a:lnSpc>
                <a:spcPts val="13999"/>
              </a:lnSpc>
            </a:pPr>
            <a:r>
              <a:rPr lang="en-US" sz="9999">
                <a:solidFill>
                  <a:srgbClr val="9C2D9C"/>
                </a:solidFill>
                <a:latin typeface="Gotham Bold"/>
                <a:ea typeface="Gotham Bold"/>
                <a:cs typeface="Gotham Bold"/>
                <a:sym typeface="Gotham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945801">
            <a:off x="10556947" y="7497503"/>
            <a:ext cx="4776403" cy="4776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3945801">
            <a:off x="11013571" y="6606012"/>
            <a:ext cx="1577153" cy="3243522"/>
          </a:xfrm>
          <a:custGeom>
            <a:avLst/>
            <a:gdLst/>
            <a:ahLst/>
            <a:cxnLst/>
            <a:rect r="r" b="b" t="t" l="l"/>
            <a:pathLst>
              <a:path h="3243522" w="1577153">
                <a:moveTo>
                  <a:pt x="0" y="0"/>
                </a:moveTo>
                <a:lnTo>
                  <a:pt x="1577154" y="0"/>
                </a:lnTo>
                <a:lnTo>
                  <a:pt x="1577154" y="3243522"/>
                </a:lnTo>
                <a:lnTo>
                  <a:pt x="0" y="3243522"/>
                </a:lnTo>
                <a:lnTo>
                  <a:pt x="0" y="0"/>
                </a:lnTo>
                <a:close/>
              </a:path>
            </a:pathLst>
          </a:custGeom>
          <a:blipFill>
            <a:blip r:embed="rId2">
              <a:extLst>
                <a:ext uri="{96DAC541-7B7A-43D3-8B79-37D633B846F1}">
                  <asvg:svgBlip xmlns:asvg="http://schemas.microsoft.com/office/drawing/2016/SVG/main" r:embed="rId3"/>
                </a:ext>
              </a:extLst>
            </a:blip>
            <a:stretch>
              <a:fillRect l="0" t="0" r="-204881" b="0"/>
            </a:stretch>
          </a:blipFill>
        </p:spPr>
      </p:sp>
      <p:grpSp>
        <p:nvGrpSpPr>
          <p:cNvPr name="Group 6" id="6"/>
          <p:cNvGrpSpPr/>
          <p:nvPr/>
        </p:nvGrpSpPr>
        <p:grpSpPr>
          <a:xfrm rot="0">
            <a:off x="10882580" y="-3503638"/>
            <a:ext cx="12753441" cy="12753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991B91">
                  <a:alpha val="25882"/>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986297" y="1199255"/>
            <a:ext cx="5491547" cy="7832997"/>
          </a:xfrm>
          <a:custGeom>
            <a:avLst/>
            <a:gdLst/>
            <a:ahLst/>
            <a:cxnLst/>
            <a:rect r="r" b="b" t="t" l="l"/>
            <a:pathLst>
              <a:path h="7832997" w="5491547">
                <a:moveTo>
                  <a:pt x="0" y="0"/>
                </a:moveTo>
                <a:lnTo>
                  <a:pt x="5491547" y="0"/>
                </a:lnTo>
                <a:lnTo>
                  <a:pt x="5491547" y="7832997"/>
                </a:lnTo>
                <a:lnTo>
                  <a:pt x="0" y="7832997"/>
                </a:lnTo>
                <a:lnTo>
                  <a:pt x="0" y="0"/>
                </a:lnTo>
                <a:close/>
              </a:path>
            </a:pathLst>
          </a:custGeom>
          <a:blipFill>
            <a:blip r:embed="rId4"/>
            <a:stretch>
              <a:fillRect l="0" t="0" r="0" b="0"/>
            </a:stretch>
          </a:blipFill>
        </p:spPr>
      </p:sp>
      <p:sp>
        <p:nvSpPr>
          <p:cNvPr name="TextBox 10" id="10"/>
          <p:cNvSpPr txBox="true"/>
          <p:nvPr/>
        </p:nvSpPr>
        <p:spPr>
          <a:xfrm rot="0">
            <a:off x="2234330" y="1924789"/>
            <a:ext cx="8970917"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Project Concept &amp; Idea</a:t>
            </a:r>
          </a:p>
        </p:txBody>
      </p:sp>
      <p:sp>
        <p:nvSpPr>
          <p:cNvPr name="TextBox 11" id="11"/>
          <p:cNvSpPr txBox="true"/>
          <p:nvPr/>
        </p:nvSpPr>
        <p:spPr>
          <a:xfrm rot="0">
            <a:off x="2253064" y="3441727"/>
            <a:ext cx="8786091" cy="4657725"/>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This project was an original idea, we never sorted out game dynamic ideas from any previously built game. We made a plan, put what we wanted together and started building.</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Most of the decisions we made came as we made progress with the codes. On the right, you will find what our original outlook for the game was.</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As we make progress with the presentation, you will see what we ended up with, comparing our finished product to the initial  idea we had.</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The application ended up looking way better than what we imagined.</a:t>
            </a:r>
          </a:p>
        </p:txBody>
      </p:sp>
      <p:grpSp>
        <p:nvGrpSpPr>
          <p:cNvPr name="Group 12" id="12"/>
          <p:cNvGrpSpPr/>
          <p:nvPr/>
        </p:nvGrpSpPr>
        <p:grpSpPr>
          <a:xfrm rot="0">
            <a:off x="948235" y="444733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4</a:t>
              </a:r>
            </a:p>
          </p:txBody>
        </p:sp>
      </p:grpSp>
      <p:grpSp>
        <p:nvGrpSpPr>
          <p:cNvPr name="Group 15" id="15"/>
          <p:cNvGrpSpPr/>
          <p:nvPr/>
        </p:nvGrpSpPr>
        <p:grpSpPr>
          <a:xfrm rot="0">
            <a:off x="948235" y="3107362"/>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2</a:t>
              </a:r>
            </a:p>
          </p:txBody>
        </p:sp>
      </p:grpSp>
      <p:grpSp>
        <p:nvGrpSpPr>
          <p:cNvPr name="Group 18" id="18"/>
          <p:cNvGrpSpPr/>
          <p:nvPr/>
        </p:nvGrpSpPr>
        <p:grpSpPr>
          <a:xfrm rot="0">
            <a:off x="948235" y="5115753"/>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5</a:t>
              </a:r>
            </a:p>
          </p:txBody>
        </p:sp>
      </p:grpSp>
      <p:grpSp>
        <p:nvGrpSpPr>
          <p:cNvPr name="Group 21" id="21"/>
          <p:cNvGrpSpPr/>
          <p:nvPr/>
        </p:nvGrpSpPr>
        <p:grpSpPr>
          <a:xfrm rot="0">
            <a:off x="948235" y="3776486"/>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3</a:t>
              </a:r>
            </a:p>
          </p:txBody>
        </p:sp>
      </p:grpSp>
      <p:grpSp>
        <p:nvGrpSpPr>
          <p:cNvPr name="Group 24" id="24"/>
          <p:cNvGrpSpPr/>
          <p:nvPr/>
        </p:nvGrpSpPr>
        <p:grpSpPr>
          <a:xfrm rot="0">
            <a:off x="948235" y="6455730"/>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7</a:t>
              </a:r>
            </a:p>
          </p:txBody>
        </p:sp>
      </p:grpSp>
      <p:grpSp>
        <p:nvGrpSpPr>
          <p:cNvPr name="Group 27" id="27"/>
          <p:cNvGrpSpPr/>
          <p:nvPr/>
        </p:nvGrpSpPr>
        <p:grpSpPr>
          <a:xfrm rot="0">
            <a:off x="948235" y="5784877"/>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6</a:t>
              </a:r>
            </a:p>
          </p:txBody>
        </p:sp>
      </p:grpSp>
      <p:grpSp>
        <p:nvGrpSpPr>
          <p:cNvPr name="Group 30" id="30"/>
          <p:cNvGrpSpPr/>
          <p:nvPr/>
        </p:nvGrpSpPr>
        <p:grpSpPr>
          <a:xfrm rot="0">
            <a:off x="948235" y="7123361"/>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8</a:t>
              </a:r>
            </a:p>
          </p:txBody>
        </p:sp>
      </p:grpSp>
      <p:grpSp>
        <p:nvGrpSpPr>
          <p:cNvPr name="Group 33" id="33"/>
          <p:cNvGrpSpPr/>
          <p:nvPr/>
        </p:nvGrpSpPr>
        <p:grpSpPr>
          <a:xfrm rot="0">
            <a:off x="948235" y="7790991"/>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9</a:t>
              </a:r>
            </a:p>
          </p:txBody>
        </p:sp>
      </p:grpSp>
      <p:grpSp>
        <p:nvGrpSpPr>
          <p:cNvPr name="Group 36" id="36"/>
          <p:cNvGrpSpPr/>
          <p:nvPr/>
        </p:nvGrpSpPr>
        <p:grpSpPr>
          <a:xfrm rot="0">
            <a:off x="948235" y="1770607"/>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2</a:t>
              </a:r>
            </a:p>
          </p:txBody>
        </p:sp>
      </p:grpSp>
      <p:grpSp>
        <p:nvGrpSpPr>
          <p:cNvPr name="Group 39" id="39"/>
          <p:cNvGrpSpPr/>
          <p:nvPr/>
        </p:nvGrpSpPr>
        <p:grpSpPr>
          <a:xfrm rot="0">
            <a:off x="948235" y="2439731"/>
            <a:ext cx="508158" cy="543805"/>
            <a:chOff x="0" y="0"/>
            <a:chExt cx="812800" cy="869819"/>
          </a:xfrm>
        </p:grpSpPr>
        <p:sp>
          <p:nvSpPr>
            <p:cNvPr name="Freeform 40" id="4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41" id="4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3</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82580" y="-3503638"/>
            <a:ext cx="12753441" cy="12753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991B91">
                  <a:alpha val="25882"/>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53064" y="2608290"/>
            <a:ext cx="9772516" cy="6324600"/>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On the right you will find a few stats. It took around 100+ combined hours of coding to ge the job done. We also had to iterated through color schemes and desing ideas more than 20 times and we ended up writing around 1,500 lines of codes to make the application look as presented today.</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While it was a combined team effort, Abdul spent more time working on the home page and credit page while i worked on the Main game page and settings page.</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Gamelogic, animations and sound effects was a complete team work as we both had our part to play.</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The way we split the work between ourselves made it possible for a smooth work between myself and Abdul.</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Every code idea used to build this project was taught by the professor, we never really needed any outside help, and there was really no obstacle that a little brainstorming couldn’t fix</a:t>
            </a:r>
          </a:p>
        </p:txBody>
      </p:sp>
      <p:grpSp>
        <p:nvGrpSpPr>
          <p:cNvPr name="Group 6" id="6"/>
          <p:cNvGrpSpPr/>
          <p:nvPr/>
        </p:nvGrpSpPr>
        <p:grpSpPr>
          <a:xfrm rot="0">
            <a:off x="948235" y="4447339"/>
            <a:ext cx="508158" cy="543805"/>
            <a:chOff x="0" y="0"/>
            <a:chExt cx="812800" cy="869819"/>
          </a:xfrm>
        </p:grpSpPr>
        <p:sp>
          <p:nvSpPr>
            <p:cNvPr name="Freeform 7" id="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8" id="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4</a:t>
              </a:r>
            </a:p>
          </p:txBody>
        </p:sp>
      </p:grpSp>
      <p:grpSp>
        <p:nvGrpSpPr>
          <p:cNvPr name="Group 9" id="9"/>
          <p:cNvGrpSpPr/>
          <p:nvPr/>
        </p:nvGrpSpPr>
        <p:grpSpPr>
          <a:xfrm rot="0">
            <a:off x="948235" y="3107362"/>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2</a:t>
              </a:r>
            </a:p>
          </p:txBody>
        </p:sp>
      </p:grpSp>
      <p:grpSp>
        <p:nvGrpSpPr>
          <p:cNvPr name="Group 12" id="12"/>
          <p:cNvGrpSpPr/>
          <p:nvPr/>
        </p:nvGrpSpPr>
        <p:grpSpPr>
          <a:xfrm rot="0">
            <a:off x="948235" y="5115753"/>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5</a:t>
              </a:r>
            </a:p>
          </p:txBody>
        </p:sp>
      </p:grpSp>
      <p:grpSp>
        <p:nvGrpSpPr>
          <p:cNvPr name="Group 15" id="15"/>
          <p:cNvGrpSpPr/>
          <p:nvPr/>
        </p:nvGrpSpPr>
        <p:grpSpPr>
          <a:xfrm rot="0">
            <a:off x="948235" y="3776486"/>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3</a:t>
              </a:r>
            </a:p>
          </p:txBody>
        </p:sp>
      </p:grpSp>
      <p:grpSp>
        <p:nvGrpSpPr>
          <p:cNvPr name="Group 18" id="18"/>
          <p:cNvGrpSpPr/>
          <p:nvPr/>
        </p:nvGrpSpPr>
        <p:grpSpPr>
          <a:xfrm rot="0">
            <a:off x="948235" y="6455730"/>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7</a:t>
              </a:r>
            </a:p>
          </p:txBody>
        </p:sp>
      </p:grpSp>
      <p:grpSp>
        <p:nvGrpSpPr>
          <p:cNvPr name="Group 21" id="21"/>
          <p:cNvGrpSpPr/>
          <p:nvPr/>
        </p:nvGrpSpPr>
        <p:grpSpPr>
          <a:xfrm rot="0">
            <a:off x="948235" y="5784877"/>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6</a:t>
              </a:r>
            </a:p>
          </p:txBody>
        </p:sp>
      </p:grpSp>
      <p:grpSp>
        <p:nvGrpSpPr>
          <p:cNvPr name="Group 24" id="24"/>
          <p:cNvGrpSpPr/>
          <p:nvPr/>
        </p:nvGrpSpPr>
        <p:grpSpPr>
          <a:xfrm rot="0">
            <a:off x="948235" y="7123361"/>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8</a:t>
              </a:r>
            </a:p>
          </p:txBody>
        </p:sp>
      </p:grpSp>
      <p:grpSp>
        <p:nvGrpSpPr>
          <p:cNvPr name="Group 27" id="27"/>
          <p:cNvGrpSpPr/>
          <p:nvPr/>
        </p:nvGrpSpPr>
        <p:grpSpPr>
          <a:xfrm rot="0">
            <a:off x="948235" y="7790991"/>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9</a:t>
              </a:r>
            </a:p>
          </p:txBody>
        </p:sp>
      </p:grpSp>
      <p:grpSp>
        <p:nvGrpSpPr>
          <p:cNvPr name="Group 30" id="30"/>
          <p:cNvGrpSpPr/>
          <p:nvPr/>
        </p:nvGrpSpPr>
        <p:grpSpPr>
          <a:xfrm rot="0">
            <a:off x="948235" y="1770607"/>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2</a:t>
              </a:r>
            </a:p>
          </p:txBody>
        </p:sp>
      </p:grpSp>
      <p:grpSp>
        <p:nvGrpSpPr>
          <p:cNvPr name="Group 33" id="33"/>
          <p:cNvGrpSpPr/>
          <p:nvPr/>
        </p:nvGrpSpPr>
        <p:grpSpPr>
          <a:xfrm rot="0">
            <a:off x="948235" y="2439731"/>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930C8B"/>
                  </a:solidFill>
                  <a:latin typeface="Radley"/>
                  <a:ea typeface="Radley"/>
                  <a:cs typeface="Radley"/>
                  <a:sym typeface="Radley"/>
                </a:rPr>
                <a:t>3</a:t>
              </a:r>
            </a:p>
          </p:txBody>
        </p:sp>
      </p:grpSp>
      <p:grpSp>
        <p:nvGrpSpPr>
          <p:cNvPr name="Group 36" id="36"/>
          <p:cNvGrpSpPr/>
          <p:nvPr/>
        </p:nvGrpSpPr>
        <p:grpSpPr>
          <a:xfrm rot="0">
            <a:off x="14150221" y="668617"/>
            <a:ext cx="2374589" cy="2204465"/>
            <a:chOff x="0" y="0"/>
            <a:chExt cx="625406" cy="580600"/>
          </a:xfrm>
        </p:grpSpPr>
        <p:sp>
          <p:nvSpPr>
            <p:cNvPr name="Freeform 37" id="37"/>
            <p:cNvSpPr/>
            <p:nvPr/>
          </p:nvSpPr>
          <p:spPr>
            <a:xfrm flipH="false" flipV="false" rot="0">
              <a:off x="0" y="0"/>
              <a:ext cx="625406" cy="580600"/>
            </a:xfrm>
            <a:custGeom>
              <a:avLst/>
              <a:gdLst/>
              <a:ahLst/>
              <a:cxnLst/>
              <a:rect r="r" b="b" t="t" l="l"/>
              <a:pathLst>
                <a:path h="580600" w="625406">
                  <a:moveTo>
                    <a:pt x="166276" y="0"/>
                  </a:moveTo>
                  <a:lnTo>
                    <a:pt x="459130" y="0"/>
                  </a:lnTo>
                  <a:cubicBezTo>
                    <a:pt x="503229" y="0"/>
                    <a:pt x="545522" y="17518"/>
                    <a:pt x="576705" y="48701"/>
                  </a:cubicBezTo>
                  <a:cubicBezTo>
                    <a:pt x="607888" y="79884"/>
                    <a:pt x="625406" y="122177"/>
                    <a:pt x="625406" y="166276"/>
                  </a:cubicBezTo>
                  <a:lnTo>
                    <a:pt x="625406" y="414323"/>
                  </a:lnTo>
                  <a:cubicBezTo>
                    <a:pt x="625406" y="506155"/>
                    <a:pt x="550962" y="580600"/>
                    <a:pt x="459130" y="580600"/>
                  </a:cubicBezTo>
                  <a:lnTo>
                    <a:pt x="166276" y="580600"/>
                  </a:lnTo>
                  <a:cubicBezTo>
                    <a:pt x="122177" y="580600"/>
                    <a:pt x="79884" y="563081"/>
                    <a:pt x="48701" y="531899"/>
                  </a:cubicBezTo>
                  <a:cubicBezTo>
                    <a:pt x="17518" y="500716"/>
                    <a:pt x="0" y="458423"/>
                    <a:pt x="0" y="414323"/>
                  </a:cubicBezTo>
                  <a:lnTo>
                    <a:pt x="0" y="166276"/>
                  </a:lnTo>
                  <a:cubicBezTo>
                    <a:pt x="0" y="74444"/>
                    <a:pt x="74444" y="0"/>
                    <a:pt x="166276" y="0"/>
                  </a:cubicBezTo>
                  <a:close/>
                </a:path>
              </a:pathLst>
            </a:custGeom>
            <a:solidFill>
              <a:srgbClr val="930C8B"/>
            </a:solidFill>
          </p:spPr>
        </p:sp>
        <p:sp>
          <p:nvSpPr>
            <p:cNvPr name="TextBox 38" id="38"/>
            <p:cNvSpPr txBox="true"/>
            <p:nvPr/>
          </p:nvSpPr>
          <p:spPr>
            <a:xfrm>
              <a:off x="0" y="-95250"/>
              <a:ext cx="625406" cy="675850"/>
            </a:xfrm>
            <a:prstGeom prst="rect">
              <a:avLst/>
            </a:prstGeom>
          </p:spPr>
          <p:txBody>
            <a:bodyPr anchor="ctr" rtlCol="false" tIns="50800" lIns="50800" bIns="50800" rIns="50800"/>
            <a:lstStyle/>
            <a:p>
              <a:pPr algn="ctr">
                <a:lnSpc>
                  <a:spcPts val="6300"/>
                </a:lnSpc>
              </a:pPr>
              <a:r>
                <a:rPr lang="en-US" sz="4500">
                  <a:solidFill>
                    <a:srgbClr val="FFFFFF"/>
                  </a:solidFill>
                  <a:latin typeface="Gotham Bold"/>
                  <a:ea typeface="Gotham Bold"/>
                  <a:cs typeface="Gotham Bold"/>
                  <a:sym typeface="Gotham Bold"/>
                </a:rPr>
                <a:t>100+</a:t>
              </a:r>
            </a:p>
            <a:p>
              <a:pPr algn="ctr">
                <a:lnSpc>
                  <a:spcPts val="4200"/>
                </a:lnSpc>
              </a:pPr>
              <a:r>
                <a:rPr lang="en-US" sz="3000">
                  <a:solidFill>
                    <a:srgbClr val="FFFFFF"/>
                  </a:solidFill>
                  <a:latin typeface="Gotham Bold"/>
                  <a:ea typeface="Gotham Bold"/>
                  <a:cs typeface="Gotham Bold"/>
                  <a:sym typeface="Gotham Bold"/>
                </a:rPr>
                <a:t>Hours</a:t>
              </a:r>
            </a:p>
          </p:txBody>
        </p:sp>
      </p:grpSp>
      <p:sp>
        <p:nvSpPr>
          <p:cNvPr name="TextBox 39" id="39"/>
          <p:cNvSpPr txBox="true"/>
          <p:nvPr/>
        </p:nvSpPr>
        <p:spPr>
          <a:xfrm rot="0">
            <a:off x="2253064" y="1169385"/>
            <a:ext cx="8970917"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Inputs &amp; Obstacles</a:t>
            </a:r>
          </a:p>
        </p:txBody>
      </p:sp>
      <p:grpSp>
        <p:nvGrpSpPr>
          <p:cNvPr name="Group 40" id="40"/>
          <p:cNvGrpSpPr/>
          <p:nvPr/>
        </p:nvGrpSpPr>
        <p:grpSpPr>
          <a:xfrm rot="0">
            <a:off x="13591865" y="3369630"/>
            <a:ext cx="3491300" cy="2415247"/>
            <a:chOff x="0" y="0"/>
            <a:chExt cx="919519" cy="636114"/>
          </a:xfrm>
        </p:grpSpPr>
        <p:sp>
          <p:nvSpPr>
            <p:cNvPr name="Freeform 41" id="41"/>
            <p:cNvSpPr/>
            <p:nvPr/>
          </p:nvSpPr>
          <p:spPr>
            <a:xfrm flipH="false" flipV="false" rot="0">
              <a:off x="0" y="0"/>
              <a:ext cx="919519" cy="636114"/>
            </a:xfrm>
            <a:custGeom>
              <a:avLst/>
              <a:gdLst/>
              <a:ahLst/>
              <a:cxnLst/>
              <a:rect r="r" b="b" t="t" l="l"/>
              <a:pathLst>
                <a:path h="636114" w="919519">
                  <a:moveTo>
                    <a:pt x="113092" y="0"/>
                  </a:moveTo>
                  <a:lnTo>
                    <a:pt x="806427" y="0"/>
                  </a:lnTo>
                  <a:cubicBezTo>
                    <a:pt x="836421" y="0"/>
                    <a:pt x="865187" y="11915"/>
                    <a:pt x="886396" y="33124"/>
                  </a:cubicBezTo>
                  <a:cubicBezTo>
                    <a:pt x="907604" y="54333"/>
                    <a:pt x="919519" y="83098"/>
                    <a:pt x="919519" y="113092"/>
                  </a:cubicBezTo>
                  <a:lnTo>
                    <a:pt x="919519" y="523022"/>
                  </a:lnTo>
                  <a:cubicBezTo>
                    <a:pt x="919519" y="553016"/>
                    <a:pt x="907604" y="581782"/>
                    <a:pt x="886396" y="602991"/>
                  </a:cubicBezTo>
                  <a:cubicBezTo>
                    <a:pt x="865187" y="624199"/>
                    <a:pt x="836421" y="636114"/>
                    <a:pt x="806427" y="636114"/>
                  </a:cubicBezTo>
                  <a:lnTo>
                    <a:pt x="113092" y="636114"/>
                  </a:lnTo>
                  <a:cubicBezTo>
                    <a:pt x="83098" y="636114"/>
                    <a:pt x="54333" y="624199"/>
                    <a:pt x="33124" y="602991"/>
                  </a:cubicBezTo>
                  <a:cubicBezTo>
                    <a:pt x="11915" y="581782"/>
                    <a:pt x="0" y="553016"/>
                    <a:pt x="0" y="523022"/>
                  </a:cubicBezTo>
                  <a:lnTo>
                    <a:pt x="0" y="113092"/>
                  </a:lnTo>
                  <a:cubicBezTo>
                    <a:pt x="0" y="83098"/>
                    <a:pt x="11915" y="54333"/>
                    <a:pt x="33124" y="33124"/>
                  </a:cubicBezTo>
                  <a:cubicBezTo>
                    <a:pt x="54333" y="11915"/>
                    <a:pt x="83098" y="0"/>
                    <a:pt x="113092" y="0"/>
                  </a:cubicBezTo>
                  <a:close/>
                </a:path>
              </a:pathLst>
            </a:custGeom>
            <a:solidFill>
              <a:srgbClr val="930C8B"/>
            </a:solidFill>
          </p:spPr>
        </p:sp>
        <p:sp>
          <p:nvSpPr>
            <p:cNvPr name="TextBox 42" id="42"/>
            <p:cNvSpPr txBox="true"/>
            <p:nvPr/>
          </p:nvSpPr>
          <p:spPr>
            <a:xfrm>
              <a:off x="0" y="-85725"/>
              <a:ext cx="919519" cy="721839"/>
            </a:xfrm>
            <a:prstGeom prst="rect">
              <a:avLst/>
            </a:prstGeom>
          </p:spPr>
          <p:txBody>
            <a:bodyPr anchor="ctr" rtlCol="false" tIns="50800" lIns="50800" bIns="50800" rIns="50800"/>
            <a:lstStyle/>
            <a:p>
              <a:pPr algn="ctr">
                <a:lnSpc>
                  <a:spcPts val="6299"/>
                </a:lnSpc>
              </a:pPr>
              <a:r>
                <a:rPr lang="en-US" sz="4500">
                  <a:solidFill>
                    <a:srgbClr val="FFFFFF"/>
                  </a:solidFill>
                  <a:latin typeface="Gotham Bold"/>
                  <a:ea typeface="Gotham Bold"/>
                  <a:cs typeface="Gotham Bold"/>
                  <a:sym typeface="Gotham Bold"/>
                </a:rPr>
                <a:t>20+</a:t>
              </a:r>
            </a:p>
            <a:p>
              <a:pPr algn="ctr">
                <a:lnSpc>
                  <a:spcPts val="3500"/>
                </a:lnSpc>
              </a:pPr>
              <a:r>
                <a:rPr lang="en-US" sz="2500">
                  <a:solidFill>
                    <a:srgbClr val="FFFFFF"/>
                  </a:solidFill>
                  <a:latin typeface="Gotham Bold"/>
                  <a:ea typeface="Gotham Bold"/>
                  <a:cs typeface="Gotham Bold"/>
                  <a:sym typeface="Gotham Bold"/>
                </a:rPr>
                <a:t>Design Iterations</a:t>
              </a:r>
            </a:p>
          </p:txBody>
        </p:sp>
      </p:grpSp>
      <p:grpSp>
        <p:nvGrpSpPr>
          <p:cNvPr name="Group 43" id="43"/>
          <p:cNvGrpSpPr/>
          <p:nvPr/>
        </p:nvGrpSpPr>
        <p:grpSpPr>
          <a:xfrm rot="0">
            <a:off x="13448578" y="6280177"/>
            <a:ext cx="3777875" cy="2723296"/>
            <a:chOff x="0" y="0"/>
            <a:chExt cx="994996" cy="717247"/>
          </a:xfrm>
        </p:grpSpPr>
        <p:sp>
          <p:nvSpPr>
            <p:cNvPr name="Freeform 44" id="44"/>
            <p:cNvSpPr/>
            <p:nvPr/>
          </p:nvSpPr>
          <p:spPr>
            <a:xfrm flipH="false" flipV="false" rot="0">
              <a:off x="0" y="0"/>
              <a:ext cx="994996" cy="717247"/>
            </a:xfrm>
            <a:custGeom>
              <a:avLst/>
              <a:gdLst/>
              <a:ahLst/>
              <a:cxnLst/>
              <a:rect r="r" b="b" t="t" l="l"/>
              <a:pathLst>
                <a:path h="717247" w="994996">
                  <a:moveTo>
                    <a:pt x="104513" y="0"/>
                  </a:moveTo>
                  <a:lnTo>
                    <a:pt x="890483" y="0"/>
                  </a:lnTo>
                  <a:cubicBezTo>
                    <a:pt x="948204" y="0"/>
                    <a:pt x="994996" y="46792"/>
                    <a:pt x="994996" y="104513"/>
                  </a:cubicBezTo>
                  <a:lnTo>
                    <a:pt x="994996" y="612733"/>
                  </a:lnTo>
                  <a:cubicBezTo>
                    <a:pt x="994996" y="640452"/>
                    <a:pt x="983985" y="667035"/>
                    <a:pt x="964385" y="686636"/>
                  </a:cubicBezTo>
                  <a:cubicBezTo>
                    <a:pt x="944785" y="706236"/>
                    <a:pt x="918201" y="717247"/>
                    <a:pt x="890483" y="717247"/>
                  </a:cubicBezTo>
                  <a:lnTo>
                    <a:pt x="104513" y="717247"/>
                  </a:lnTo>
                  <a:cubicBezTo>
                    <a:pt x="46792" y="717247"/>
                    <a:pt x="0" y="670455"/>
                    <a:pt x="0" y="612733"/>
                  </a:cubicBezTo>
                  <a:lnTo>
                    <a:pt x="0" y="104513"/>
                  </a:lnTo>
                  <a:cubicBezTo>
                    <a:pt x="0" y="46792"/>
                    <a:pt x="46792" y="0"/>
                    <a:pt x="104513" y="0"/>
                  </a:cubicBezTo>
                  <a:close/>
                </a:path>
              </a:pathLst>
            </a:custGeom>
            <a:solidFill>
              <a:srgbClr val="930C8B"/>
            </a:solidFill>
          </p:spPr>
        </p:sp>
        <p:sp>
          <p:nvSpPr>
            <p:cNvPr name="TextBox 45" id="45"/>
            <p:cNvSpPr txBox="true"/>
            <p:nvPr/>
          </p:nvSpPr>
          <p:spPr>
            <a:xfrm>
              <a:off x="0" y="-85725"/>
              <a:ext cx="994996" cy="802972"/>
            </a:xfrm>
            <a:prstGeom prst="rect">
              <a:avLst/>
            </a:prstGeom>
          </p:spPr>
          <p:txBody>
            <a:bodyPr anchor="ctr" rtlCol="false" tIns="50800" lIns="50800" bIns="50800" rIns="50800"/>
            <a:lstStyle/>
            <a:p>
              <a:pPr algn="ctr">
                <a:lnSpc>
                  <a:spcPts val="6299"/>
                </a:lnSpc>
              </a:pPr>
              <a:r>
                <a:rPr lang="en-US" sz="4500">
                  <a:solidFill>
                    <a:srgbClr val="FFFFFF"/>
                  </a:solidFill>
                  <a:latin typeface="Gotham Bold"/>
                  <a:ea typeface="Gotham Bold"/>
                  <a:cs typeface="Gotham Bold"/>
                  <a:sym typeface="Gotham Bold"/>
                </a:rPr>
                <a:t>1,500+</a:t>
              </a:r>
            </a:p>
            <a:p>
              <a:pPr algn="ctr">
                <a:lnSpc>
                  <a:spcPts val="3500"/>
                </a:lnSpc>
              </a:pPr>
              <a:r>
                <a:rPr lang="en-US" sz="2500">
                  <a:solidFill>
                    <a:srgbClr val="FFFFFF"/>
                  </a:solidFill>
                  <a:latin typeface="Gotham Bold"/>
                  <a:ea typeface="Gotham Bold"/>
                  <a:cs typeface="Gotham Bold"/>
                  <a:sym typeface="Gotham Bold"/>
                </a:rPr>
                <a:t>Lines Of Codes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65668" y="-585092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91B9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06082" y="1952203"/>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779"/>
                </a:lnSpc>
                <a:spcBef>
                  <a:spcPct val="0"/>
                </a:spcBef>
              </a:pPr>
              <a:r>
                <a:rPr lang="en-US" sz="2699">
                  <a:solidFill>
                    <a:srgbClr val="D4EDF4"/>
                  </a:solidFill>
                  <a:latin typeface="Radley"/>
                  <a:ea typeface="Radley"/>
                  <a:cs typeface="Radley"/>
                  <a:sym typeface="Radley"/>
                </a:rPr>
                <a:t>1</a:t>
              </a:r>
            </a:p>
          </p:txBody>
        </p:sp>
      </p:grpSp>
      <p:grpSp>
        <p:nvGrpSpPr>
          <p:cNvPr name="Group 9" id="9"/>
          <p:cNvGrpSpPr/>
          <p:nvPr/>
        </p:nvGrpSpPr>
        <p:grpSpPr>
          <a:xfrm rot="0">
            <a:off x="948235" y="4447339"/>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4</a:t>
              </a:r>
            </a:p>
          </p:txBody>
        </p:sp>
      </p:grpSp>
      <p:grpSp>
        <p:nvGrpSpPr>
          <p:cNvPr name="Group 12" id="12"/>
          <p:cNvGrpSpPr/>
          <p:nvPr/>
        </p:nvGrpSpPr>
        <p:grpSpPr>
          <a:xfrm rot="0">
            <a:off x="948235" y="3107362"/>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2</a:t>
              </a:r>
            </a:p>
          </p:txBody>
        </p:sp>
      </p:grpSp>
      <p:grpSp>
        <p:nvGrpSpPr>
          <p:cNvPr name="Group 15" id="15"/>
          <p:cNvGrpSpPr/>
          <p:nvPr/>
        </p:nvGrpSpPr>
        <p:grpSpPr>
          <a:xfrm rot="0">
            <a:off x="948235" y="5115753"/>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5</a:t>
              </a:r>
            </a:p>
          </p:txBody>
        </p:sp>
      </p:grpSp>
      <p:grpSp>
        <p:nvGrpSpPr>
          <p:cNvPr name="Group 18" id="18"/>
          <p:cNvGrpSpPr/>
          <p:nvPr/>
        </p:nvGrpSpPr>
        <p:grpSpPr>
          <a:xfrm rot="0">
            <a:off x="948235" y="3776486"/>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3</a:t>
              </a:r>
            </a:p>
          </p:txBody>
        </p:sp>
      </p:grpSp>
      <p:grpSp>
        <p:nvGrpSpPr>
          <p:cNvPr name="Group 21" id="21"/>
          <p:cNvGrpSpPr/>
          <p:nvPr/>
        </p:nvGrpSpPr>
        <p:grpSpPr>
          <a:xfrm rot="0">
            <a:off x="948235" y="6455730"/>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7</a:t>
              </a:r>
            </a:p>
          </p:txBody>
        </p:sp>
      </p:grpSp>
      <p:grpSp>
        <p:nvGrpSpPr>
          <p:cNvPr name="Group 24" id="24"/>
          <p:cNvGrpSpPr/>
          <p:nvPr/>
        </p:nvGrpSpPr>
        <p:grpSpPr>
          <a:xfrm rot="0">
            <a:off x="948235" y="5784877"/>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6</a:t>
              </a:r>
            </a:p>
          </p:txBody>
        </p:sp>
      </p:grpSp>
      <p:grpSp>
        <p:nvGrpSpPr>
          <p:cNvPr name="Group 27" id="27"/>
          <p:cNvGrpSpPr/>
          <p:nvPr/>
        </p:nvGrpSpPr>
        <p:grpSpPr>
          <a:xfrm rot="0">
            <a:off x="948235" y="7123361"/>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8</a:t>
              </a:r>
            </a:p>
          </p:txBody>
        </p:sp>
      </p:grpSp>
      <p:grpSp>
        <p:nvGrpSpPr>
          <p:cNvPr name="Group 30" id="30"/>
          <p:cNvGrpSpPr/>
          <p:nvPr/>
        </p:nvGrpSpPr>
        <p:grpSpPr>
          <a:xfrm rot="0">
            <a:off x="948235" y="7790991"/>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Radley"/>
                  <a:ea typeface="Radley"/>
                  <a:cs typeface="Radley"/>
                  <a:sym typeface="Radley"/>
                </a:rPr>
                <a:t>9</a:t>
              </a:r>
            </a:p>
          </p:txBody>
        </p:sp>
      </p:grpSp>
      <p:grpSp>
        <p:nvGrpSpPr>
          <p:cNvPr name="Group 33" id="33"/>
          <p:cNvGrpSpPr/>
          <p:nvPr/>
        </p:nvGrpSpPr>
        <p:grpSpPr>
          <a:xfrm rot="3945801">
            <a:off x="10556947" y="7497503"/>
            <a:ext cx="4776403" cy="477640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3945801">
            <a:off x="11013571" y="6606012"/>
            <a:ext cx="1577153" cy="3243522"/>
          </a:xfrm>
          <a:custGeom>
            <a:avLst/>
            <a:gdLst/>
            <a:ahLst/>
            <a:cxnLst/>
            <a:rect r="r" b="b" t="t" l="l"/>
            <a:pathLst>
              <a:path h="3243522" w="1577153">
                <a:moveTo>
                  <a:pt x="0" y="0"/>
                </a:moveTo>
                <a:lnTo>
                  <a:pt x="1577154" y="0"/>
                </a:lnTo>
                <a:lnTo>
                  <a:pt x="1577154" y="3243522"/>
                </a:lnTo>
                <a:lnTo>
                  <a:pt x="0" y="3243522"/>
                </a:lnTo>
                <a:lnTo>
                  <a:pt x="0" y="0"/>
                </a:lnTo>
                <a:close/>
              </a:path>
            </a:pathLst>
          </a:custGeom>
          <a:blipFill>
            <a:blip r:embed="rId4">
              <a:extLst>
                <a:ext uri="{96DAC541-7B7A-43D3-8B79-37D633B846F1}">
                  <asvg:svgBlip xmlns:asvg="http://schemas.microsoft.com/office/drawing/2016/SVG/main" r:embed="rId5"/>
                </a:ext>
              </a:extLst>
            </a:blip>
            <a:stretch>
              <a:fillRect l="0" t="0" r="-204881" b="0"/>
            </a:stretch>
          </a:blipFill>
        </p:spPr>
      </p:sp>
      <p:sp>
        <p:nvSpPr>
          <p:cNvPr name="Freeform 37" id="37"/>
          <p:cNvSpPr/>
          <p:nvPr/>
        </p:nvSpPr>
        <p:spPr>
          <a:xfrm flipH="false" flipV="false" rot="0">
            <a:off x="12409235" y="730923"/>
            <a:ext cx="5200487" cy="8520441"/>
          </a:xfrm>
          <a:custGeom>
            <a:avLst/>
            <a:gdLst/>
            <a:ahLst/>
            <a:cxnLst/>
            <a:rect r="r" b="b" t="t" l="l"/>
            <a:pathLst>
              <a:path h="8520441" w="5200487">
                <a:moveTo>
                  <a:pt x="0" y="0"/>
                </a:moveTo>
                <a:lnTo>
                  <a:pt x="5200488" y="0"/>
                </a:lnTo>
                <a:lnTo>
                  <a:pt x="5200488" y="8520442"/>
                </a:lnTo>
                <a:lnTo>
                  <a:pt x="0" y="8520442"/>
                </a:lnTo>
                <a:lnTo>
                  <a:pt x="0" y="0"/>
                </a:lnTo>
                <a:close/>
              </a:path>
            </a:pathLst>
          </a:custGeom>
          <a:blipFill>
            <a:blip r:embed="rId6"/>
            <a:stretch>
              <a:fillRect l="0" t="0" r="0" b="0"/>
            </a:stretch>
          </a:blipFill>
          <a:ln cap="sq">
            <a:noFill/>
            <a:prstDash val="solid"/>
            <a:miter/>
          </a:ln>
        </p:spPr>
      </p:sp>
      <p:sp>
        <p:nvSpPr>
          <p:cNvPr name="Freeform 38" id="38"/>
          <p:cNvSpPr/>
          <p:nvPr/>
        </p:nvSpPr>
        <p:spPr>
          <a:xfrm flipH="false" flipV="false" rot="0">
            <a:off x="2315992" y="5703337"/>
            <a:ext cx="9235994" cy="4252630"/>
          </a:xfrm>
          <a:custGeom>
            <a:avLst/>
            <a:gdLst/>
            <a:ahLst/>
            <a:cxnLst/>
            <a:rect r="r" b="b" t="t" l="l"/>
            <a:pathLst>
              <a:path h="4252630" w="9235994">
                <a:moveTo>
                  <a:pt x="0" y="0"/>
                </a:moveTo>
                <a:lnTo>
                  <a:pt x="9235993" y="0"/>
                </a:lnTo>
                <a:lnTo>
                  <a:pt x="9235993" y="4252630"/>
                </a:lnTo>
                <a:lnTo>
                  <a:pt x="0" y="4252630"/>
                </a:lnTo>
                <a:lnTo>
                  <a:pt x="0" y="0"/>
                </a:lnTo>
                <a:close/>
              </a:path>
            </a:pathLst>
          </a:custGeom>
          <a:blipFill>
            <a:blip r:embed="rId7"/>
            <a:stretch>
              <a:fillRect l="0" t="0" r="0" b="0"/>
            </a:stretch>
          </a:blipFill>
        </p:spPr>
      </p:sp>
      <p:sp>
        <p:nvSpPr>
          <p:cNvPr name="TextBox 39" id="39"/>
          <p:cNvSpPr txBox="true"/>
          <p:nvPr/>
        </p:nvSpPr>
        <p:spPr>
          <a:xfrm rot="0">
            <a:off x="2315992" y="2265448"/>
            <a:ext cx="9486156" cy="3104514"/>
          </a:xfrm>
          <a:prstGeom prst="rect">
            <a:avLst/>
          </a:prstGeom>
        </p:spPr>
        <p:txBody>
          <a:bodyPr anchor="t" rtlCol="false" tIns="0" lIns="0" bIns="0" rIns="0">
            <a:spAutoFit/>
          </a:bodyPr>
          <a:lstStyle/>
          <a:p>
            <a:pPr algn="l">
              <a:lnSpc>
                <a:spcPts val="3080"/>
              </a:lnSpc>
            </a:pPr>
            <a:r>
              <a:rPr lang="en-US" sz="2000">
                <a:solidFill>
                  <a:srgbClr val="000000"/>
                </a:solidFill>
                <a:latin typeface="Gotham Bold"/>
                <a:ea typeface="Gotham Bold"/>
                <a:cs typeface="Gotham Bold"/>
                <a:sym typeface="Gotham Bold"/>
              </a:rPr>
              <a:t>The image on the right shows the launch page (Home Page). A player can decide to enter their name to start the game or not. This page is designed to be as simple as possible to get rid of any distractions so players can get straight into the action.</a:t>
            </a:r>
          </a:p>
          <a:p>
            <a:pPr algn="l">
              <a:lnSpc>
                <a:spcPts val="3080"/>
              </a:lnSpc>
            </a:pPr>
          </a:p>
          <a:p>
            <a:pPr algn="l">
              <a:lnSpc>
                <a:spcPts val="3080"/>
              </a:lnSpc>
            </a:pPr>
            <a:r>
              <a:rPr lang="en-US" sz="2000">
                <a:solidFill>
                  <a:srgbClr val="000000"/>
                </a:solidFill>
                <a:latin typeface="Gotham Bold"/>
                <a:ea typeface="Gotham Bold"/>
                <a:cs typeface="Gotham Bold"/>
                <a:sym typeface="Gotham Bold"/>
              </a:rPr>
              <a:t>The page extends a stack pane so, a border pane with all the necessary nodes is stacked on top the page with a transparent background so the background design is visible.</a:t>
            </a:r>
          </a:p>
        </p:txBody>
      </p:sp>
      <p:sp>
        <p:nvSpPr>
          <p:cNvPr name="TextBox 40" id="40"/>
          <p:cNvSpPr txBox="true"/>
          <p:nvPr/>
        </p:nvSpPr>
        <p:spPr>
          <a:xfrm rot="0">
            <a:off x="2315992" y="743145"/>
            <a:ext cx="6598813" cy="679450"/>
          </a:xfrm>
          <a:prstGeom prst="rect">
            <a:avLst/>
          </a:prstGeom>
        </p:spPr>
        <p:txBody>
          <a:bodyPr anchor="t" rtlCol="false" tIns="0" lIns="0" bIns="0" rIns="0">
            <a:spAutoFit/>
          </a:bodyPr>
          <a:lstStyle/>
          <a:p>
            <a:pPr algn="l">
              <a:lnSpc>
                <a:spcPts val="5599"/>
              </a:lnSpc>
            </a:pPr>
            <a:r>
              <a:rPr lang="en-US" sz="3999">
                <a:solidFill>
                  <a:srgbClr val="000000"/>
                </a:solidFill>
                <a:latin typeface="Gotham Bold"/>
                <a:ea typeface="Gotham Bold"/>
                <a:cs typeface="Gotham Bold"/>
                <a:sym typeface="Gotham Bold"/>
              </a:rPr>
              <a:t>INTRODUCTION</a:t>
            </a:r>
          </a:p>
        </p:txBody>
      </p:sp>
      <p:sp>
        <p:nvSpPr>
          <p:cNvPr name="TextBox 41" id="41"/>
          <p:cNvSpPr txBox="true"/>
          <p:nvPr/>
        </p:nvSpPr>
        <p:spPr>
          <a:xfrm rot="0">
            <a:off x="2315992" y="1520403"/>
            <a:ext cx="5045329" cy="431800"/>
          </a:xfrm>
          <a:prstGeom prst="rect">
            <a:avLst/>
          </a:prstGeom>
        </p:spPr>
        <p:txBody>
          <a:bodyPr anchor="t" rtlCol="false" tIns="0" lIns="0" bIns="0" rIns="0">
            <a:spAutoFit/>
          </a:bodyPr>
          <a:lstStyle/>
          <a:p>
            <a:pPr algn="l">
              <a:lnSpc>
                <a:spcPts val="3499"/>
              </a:lnSpc>
            </a:pPr>
            <a:r>
              <a:rPr lang="en-US" sz="2499">
                <a:solidFill>
                  <a:srgbClr val="000000"/>
                </a:solidFill>
                <a:latin typeface="Gotham Bold"/>
                <a:ea typeface="Gotham Bold"/>
                <a:cs typeface="Gotham Bold"/>
                <a:sym typeface="Gotham Bold"/>
              </a:rPr>
              <a:t>HOME PAGE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0882580" y="-3503638"/>
            <a:ext cx="12753441" cy="12753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991B91">
                  <a:alpha val="25882"/>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09357" y="2648112"/>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C8B"/>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F"/>
                  </a:solidFill>
                  <a:latin typeface="Gotham"/>
                  <a:ea typeface="Gotham"/>
                  <a:cs typeface="Gotham"/>
                  <a:sym typeface="Gotham"/>
                </a:rPr>
                <a:t>2</a:t>
              </a:r>
            </a:p>
          </p:txBody>
        </p:sp>
      </p:grpSp>
      <p:grpSp>
        <p:nvGrpSpPr>
          <p:cNvPr name="Group 9" id="9"/>
          <p:cNvGrpSpPr/>
          <p:nvPr/>
        </p:nvGrpSpPr>
        <p:grpSpPr>
          <a:xfrm rot="0">
            <a:off x="951509" y="4428296"/>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4</a:t>
              </a:r>
            </a:p>
          </p:txBody>
        </p:sp>
      </p:grpSp>
      <p:grpSp>
        <p:nvGrpSpPr>
          <p:cNvPr name="Group 12" id="12"/>
          <p:cNvGrpSpPr/>
          <p:nvPr/>
        </p:nvGrpSpPr>
        <p:grpSpPr>
          <a:xfrm rot="0">
            <a:off x="951509" y="198234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1</a:t>
              </a:r>
            </a:p>
          </p:txBody>
        </p:sp>
      </p:grpSp>
      <p:grpSp>
        <p:nvGrpSpPr>
          <p:cNvPr name="Group 15" id="15"/>
          <p:cNvGrpSpPr/>
          <p:nvPr/>
        </p:nvGrpSpPr>
        <p:grpSpPr>
          <a:xfrm rot="0">
            <a:off x="951509" y="5094059"/>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5</a:t>
              </a:r>
            </a:p>
          </p:txBody>
        </p:sp>
      </p:grpSp>
      <p:grpSp>
        <p:nvGrpSpPr>
          <p:cNvPr name="Group 18" id="18"/>
          <p:cNvGrpSpPr/>
          <p:nvPr/>
        </p:nvGrpSpPr>
        <p:grpSpPr>
          <a:xfrm rot="0">
            <a:off x="951509" y="3762533"/>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3</a:t>
              </a:r>
            </a:p>
          </p:txBody>
        </p:sp>
      </p:grpSp>
      <p:grpSp>
        <p:nvGrpSpPr>
          <p:cNvPr name="Group 21" id="21"/>
          <p:cNvGrpSpPr/>
          <p:nvPr/>
        </p:nvGrpSpPr>
        <p:grpSpPr>
          <a:xfrm rot="0">
            <a:off x="951509" y="6425585"/>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7</a:t>
              </a:r>
            </a:p>
          </p:txBody>
        </p:sp>
      </p:grpSp>
      <p:grpSp>
        <p:nvGrpSpPr>
          <p:cNvPr name="Group 24" id="24"/>
          <p:cNvGrpSpPr/>
          <p:nvPr/>
        </p:nvGrpSpPr>
        <p:grpSpPr>
          <a:xfrm rot="0">
            <a:off x="951509" y="5759822"/>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6</a:t>
              </a:r>
            </a:p>
          </p:txBody>
        </p:sp>
      </p:grpSp>
      <p:grpSp>
        <p:nvGrpSpPr>
          <p:cNvPr name="Group 27" id="27"/>
          <p:cNvGrpSpPr/>
          <p:nvPr/>
        </p:nvGrpSpPr>
        <p:grpSpPr>
          <a:xfrm rot="0">
            <a:off x="951509" y="7093216"/>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8</a:t>
              </a:r>
            </a:p>
          </p:txBody>
        </p:sp>
      </p:grpSp>
      <p:grpSp>
        <p:nvGrpSpPr>
          <p:cNvPr name="Group 30" id="30"/>
          <p:cNvGrpSpPr/>
          <p:nvPr/>
        </p:nvGrpSpPr>
        <p:grpSpPr>
          <a:xfrm rot="0">
            <a:off x="951509" y="7760846"/>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F"/>
                  </a:solidFill>
                  <a:latin typeface="Gotham"/>
                  <a:ea typeface="Gotham"/>
                  <a:cs typeface="Gotham"/>
                  <a:sym typeface="Gotham"/>
                </a:rPr>
                <a:t>9</a:t>
              </a:r>
            </a:p>
          </p:txBody>
        </p:sp>
      </p:grpSp>
      <p:sp>
        <p:nvSpPr>
          <p:cNvPr name="Freeform 33" id="33"/>
          <p:cNvSpPr/>
          <p:nvPr/>
        </p:nvSpPr>
        <p:spPr>
          <a:xfrm flipH="false" flipV="false" rot="0">
            <a:off x="12120058" y="552396"/>
            <a:ext cx="5468050" cy="9113416"/>
          </a:xfrm>
          <a:custGeom>
            <a:avLst/>
            <a:gdLst/>
            <a:ahLst/>
            <a:cxnLst/>
            <a:rect r="r" b="b" t="t" l="l"/>
            <a:pathLst>
              <a:path h="9113416" w="5468050">
                <a:moveTo>
                  <a:pt x="0" y="0"/>
                </a:moveTo>
                <a:lnTo>
                  <a:pt x="5468050" y="0"/>
                </a:lnTo>
                <a:lnTo>
                  <a:pt x="5468050" y="9113417"/>
                </a:lnTo>
                <a:lnTo>
                  <a:pt x="0" y="9113417"/>
                </a:lnTo>
                <a:lnTo>
                  <a:pt x="0" y="0"/>
                </a:lnTo>
                <a:close/>
              </a:path>
            </a:pathLst>
          </a:custGeom>
          <a:blipFill>
            <a:blip r:embed="rId4"/>
            <a:stretch>
              <a:fillRect l="0" t="0" r="0" b="0"/>
            </a:stretch>
          </a:blipFill>
        </p:spPr>
      </p:sp>
      <p:sp>
        <p:nvSpPr>
          <p:cNvPr name="Freeform 34" id="34"/>
          <p:cNvSpPr/>
          <p:nvPr/>
        </p:nvSpPr>
        <p:spPr>
          <a:xfrm flipH="false" flipV="false" rot="0">
            <a:off x="2389895" y="4109644"/>
            <a:ext cx="9122106" cy="5719492"/>
          </a:xfrm>
          <a:custGeom>
            <a:avLst/>
            <a:gdLst/>
            <a:ahLst/>
            <a:cxnLst/>
            <a:rect r="r" b="b" t="t" l="l"/>
            <a:pathLst>
              <a:path h="5719492" w="9122106">
                <a:moveTo>
                  <a:pt x="0" y="0"/>
                </a:moveTo>
                <a:lnTo>
                  <a:pt x="9122106" y="0"/>
                </a:lnTo>
                <a:lnTo>
                  <a:pt x="9122106" y="5719493"/>
                </a:lnTo>
                <a:lnTo>
                  <a:pt x="0" y="5719493"/>
                </a:lnTo>
                <a:lnTo>
                  <a:pt x="0" y="0"/>
                </a:lnTo>
                <a:close/>
              </a:path>
            </a:pathLst>
          </a:custGeom>
          <a:blipFill>
            <a:blip r:embed="rId5"/>
            <a:stretch>
              <a:fillRect l="0" t="0" r="0" b="0"/>
            </a:stretch>
          </a:blipFill>
        </p:spPr>
      </p:sp>
      <p:sp>
        <p:nvSpPr>
          <p:cNvPr name="TextBox 35" id="35"/>
          <p:cNvSpPr txBox="true"/>
          <p:nvPr/>
        </p:nvSpPr>
        <p:spPr>
          <a:xfrm rot="0">
            <a:off x="2389895" y="914400"/>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Main Game</a:t>
            </a:r>
          </a:p>
        </p:txBody>
      </p:sp>
      <p:sp>
        <p:nvSpPr>
          <p:cNvPr name="TextBox 36" id="36"/>
          <p:cNvSpPr txBox="true"/>
          <p:nvPr/>
        </p:nvSpPr>
        <p:spPr>
          <a:xfrm rot="0">
            <a:off x="2389895" y="2009653"/>
            <a:ext cx="8629516" cy="1657350"/>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Just like the home page, the game page extends a stack pane and a border pane containing all the nodes stacked on top.</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There are 3 main buttons to play the game. Over, Under and Jackpot, Here’s a code snippet for a quick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315742"/>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3</a:t>
              </a:r>
            </a:p>
          </p:txBody>
        </p:sp>
      </p:grpSp>
      <p:grpSp>
        <p:nvGrpSpPr>
          <p:cNvPr name="Group 5" id="5"/>
          <p:cNvGrpSpPr/>
          <p:nvPr/>
        </p:nvGrpSpPr>
        <p:grpSpPr>
          <a:xfrm rot="0">
            <a:off x="951509" y="4428296"/>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grpSp>
        <p:nvGrpSpPr>
          <p:cNvPr name="Group 29" id="29"/>
          <p:cNvGrpSpPr/>
          <p:nvPr/>
        </p:nvGrpSpPr>
        <p:grpSpPr>
          <a:xfrm rot="0">
            <a:off x="16439471" y="8737362"/>
            <a:ext cx="3697059" cy="36970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91B91"/>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2068033" y="596825"/>
            <a:ext cx="5416903" cy="9040456"/>
          </a:xfrm>
          <a:custGeom>
            <a:avLst/>
            <a:gdLst/>
            <a:ahLst/>
            <a:cxnLst/>
            <a:rect r="r" b="b" t="t" l="l"/>
            <a:pathLst>
              <a:path h="9040456" w="5416903">
                <a:moveTo>
                  <a:pt x="0" y="0"/>
                </a:moveTo>
                <a:lnTo>
                  <a:pt x="5416903" y="0"/>
                </a:lnTo>
                <a:lnTo>
                  <a:pt x="5416903" y="9040456"/>
                </a:lnTo>
                <a:lnTo>
                  <a:pt x="0" y="9040456"/>
                </a:lnTo>
                <a:lnTo>
                  <a:pt x="0" y="0"/>
                </a:lnTo>
                <a:close/>
              </a:path>
            </a:pathLst>
          </a:custGeom>
          <a:blipFill>
            <a:blip r:embed="rId2"/>
            <a:stretch>
              <a:fillRect l="0" t="0" r="0" b="0"/>
            </a:stretch>
          </a:blipFill>
        </p:spPr>
      </p:sp>
      <p:sp>
        <p:nvSpPr>
          <p:cNvPr name="Freeform 33" id="33"/>
          <p:cNvSpPr/>
          <p:nvPr/>
        </p:nvSpPr>
        <p:spPr>
          <a:xfrm flipH="false" flipV="false" rot="0">
            <a:off x="2389895" y="4343116"/>
            <a:ext cx="8891625" cy="5500198"/>
          </a:xfrm>
          <a:custGeom>
            <a:avLst/>
            <a:gdLst/>
            <a:ahLst/>
            <a:cxnLst/>
            <a:rect r="r" b="b" t="t" l="l"/>
            <a:pathLst>
              <a:path h="5500198" w="8891625">
                <a:moveTo>
                  <a:pt x="0" y="0"/>
                </a:moveTo>
                <a:lnTo>
                  <a:pt x="8891625" y="0"/>
                </a:lnTo>
                <a:lnTo>
                  <a:pt x="8891625" y="5500199"/>
                </a:lnTo>
                <a:lnTo>
                  <a:pt x="0" y="5500199"/>
                </a:lnTo>
                <a:lnTo>
                  <a:pt x="0" y="0"/>
                </a:lnTo>
                <a:close/>
              </a:path>
            </a:pathLst>
          </a:custGeom>
          <a:blipFill>
            <a:blip r:embed="rId3"/>
            <a:stretch>
              <a:fillRect l="0" t="0" r="0" b="0"/>
            </a:stretch>
          </a:blipFill>
        </p:spPr>
      </p:sp>
      <p:sp>
        <p:nvSpPr>
          <p:cNvPr name="TextBox 34" id="34"/>
          <p:cNvSpPr txBox="true"/>
          <p:nvPr/>
        </p:nvSpPr>
        <p:spPr>
          <a:xfrm rot="0">
            <a:off x="2389895" y="657225"/>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Settings Page</a:t>
            </a:r>
          </a:p>
        </p:txBody>
      </p:sp>
      <p:sp>
        <p:nvSpPr>
          <p:cNvPr name="TextBox 35" id="35"/>
          <p:cNvSpPr txBox="true"/>
          <p:nvPr/>
        </p:nvSpPr>
        <p:spPr>
          <a:xfrm rot="0">
            <a:off x="2389895" y="1758950"/>
            <a:ext cx="8629516" cy="2324100"/>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On the right, you will find the settings page where most of the game controls can be made, You can turn of and on background music and sound effects. Change from light to dark mode, </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refill your balance and also find a list of the game rules to help the player get acquainted with the game.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983373"/>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C8B"/>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4</a:t>
              </a:r>
            </a:p>
          </p:txBody>
        </p:sp>
      </p:grpSp>
      <p:grpSp>
        <p:nvGrpSpPr>
          <p:cNvPr name="Group 5" id="5"/>
          <p:cNvGrpSpPr/>
          <p:nvPr/>
        </p:nvGrpSpPr>
        <p:grpSpPr>
          <a:xfrm rot="0">
            <a:off x="951509"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grpSp>
        <p:nvGrpSpPr>
          <p:cNvPr name="Group 29" id="29"/>
          <p:cNvGrpSpPr/>
          <p:nvPr/>
        </p:nvGrpSpPr>
        <p:grpSpPr>
          <a:xfrm rot="0">
            <a:off x="11762088" y="-9632634"/>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991B91">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2066135" y="465149"/>
            <a:ext cx="5631819" cy="9356701"/>
          </a:xfrm>
          <a:custGeom>
            <a:avLst/>
            <a:gdLst/>
            <a:ahLst/>
            <a:cxnLst/>
            <a:rect r="r" b="b" t="t" l="l"/>
            <a:pathLst>
              <a:path h="9356701" w="5631819">
                <a:moveTo>
                  <a:pt x="0" y="0"/>
                </a:moveTo>
                <a:lnTo>
                  <a:pt x="5631819" y="0"/>
                </a:lnTo>
                <a:lnTo>
                  <a:pt x="5631819" y="9356702"/>
                </a:lnTo>
                <a:lnTo>
                  <a:pt x="0" y="9356702"/>
                </a:lnTo>
                <a:lnTo>
                  <a:pt x="0" y="0"/>
                </a:lnTo>
                <a:close/>
              </a:path>
            </a:pathLst>
          </a:custGeom>
          <a:blipFill>
            <a:blip r:embed="rId2"/>
            <a:stretch>
              <a:fillRect l="0" t="0" r="0" b="0"/>
            </a:stretch>
          </a:blipFill>
        </p:spPr>
      </p:sp>
      <p:sp>
        <p:nvSpPr>
          <p:cNvPr name="Freeform 33" id="33"/>
          <p:cNvSpPr/>
          <p:nvPr/>
        </p:nvSpPr>
        <p:spPr>
          <a:xfrm flipH="false" flipV="false" rot="0">
            <a:off x="2389895" y="3727059"/>
            <a:ext cx="8719645" cy="5940857"/>
          </a:xfrm>
          <a:custGeom>
            <a:avLst/>
            <a:gdLst/>
            <a:ahLst/>
            <a:cxnLst/>
            <a:rect r="r" b="b" t="t" l="l"/>
            <a:pathLst>
              <a:path h="5940857" w="8719645">
                <a:moveTo>
                  <a:pt x="0" y="0"/>
                </a:moveTo>
                <a:lnTo>
                  <a:pt x="8719645" y="0"/>
                </a:lnTo>
                <a:lnTo>
                  <a:pt x="8719645" y="5940857"/>
                </a:lnTo>
                <a:lnTo>
                  <a:pt x="0" y="5940857"/>
                </a:lnTo>
                <a:lnTo>
                  <a:pt x="0" y="0"/>
                </a:lnTo>
                <a:close/>
              </a:path>
            </a:pathLst>
          </a:custGeom>
          <a:blipFill>
            <a:blip r:embed="rId3"/>
            <a:stretch>
              <a:fillRect l="0" t="0" r="0" b="0"/>
            </a:stretch>
          </a:blipFill>
        </p:spPr>
      </p:sp>
      <p:sp>
        <p:nvSpPr>
          <p:cNvPr name="TextBox 34" id="34"/>
          <p:cNvSpPr txBox="true"/>
          <p:nvPr/>
        </p:nvSpPr>
        <p:spPr>
          <a:xfrm rot="0">
            <a:off x="2389895" y="914400"/>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Credits Page</a:t>
            </a:r>
          </a:p>
        </p:txBody>
      </p:sp>
      <p:sp>
        <p:nvSpPr>
          <p:cNvPr name="TextBox 35" id="35"/>
          <p:cNvSpPr txBox="true"/>
          <p:nvPr/>
        </p:nvSpPr>
        <p:spPr>
          <a:xfrm rot="0">
            <a:off x="2389895" y="1953774"/>
            <a:ext cx="8629516" cy="1323975"/>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On the right, you’s find the credit page where all course and credits have been attributed accordingly.</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You can find the code snippet below;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4655766"/>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0C8B"/>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5</a:t>
              </a:r>
            </a:p>
          </p:txBody>
        </p:sp>
      </p:grpSp>
      <p:grpSp>
        <p:nvGrpSpPr>
          <p:cNvPr name="Group 5" id="5"/>
          <p:cNvGrpSpPr/>
          <p:nvPr/>
        </p:nvGrpSpPr>
        <p:grpSpPr>
          <a:xfrm rot="0">
            <a:off x="951509" y="3320505"/>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51509" y="1987111"/>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51509" y="3988135"/>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51509" y="2652874"/>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51509" y="6430348"/>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0" id="20"/>
          <p:cNvGrpSpPr/>
          <p:nvPr/>
        </p:nvGrpSpPr>
        <p:grpSpPr>
          <a:xfrm rot="0">
            <a:off x="951509" y="5764584"/>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6</a:t>
              </a:r>
            </a:p>
          </p:txBody>
        </p:sp>
      </p:grpSp>
      <p:grpSp>
        <p:nvGrpSpPr>
          <p:cNvPr name="Group 23" id="23"/>
          <p:cNvGrpSpPr/>
          <p:nvPr/>
        </p:nvGrpSpPr>
        <p:grpSpPr>
          <a:xfrm rot="0">
            <a:off x="951509" y="708845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6" id="26"/>
          <p:cNvGrpSpPr/>
          <p:nvPr/>
        </p:nvGrpSpPr>
        <p:grpSpPr>
          <a:xfrm rot="0">
            <a:off x="951509" y="7756083"/>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30C8B"/>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grpSp>
        <p:nvGrpSpPr>
          <p:cNvPr name="Group 29" id="29"/>
          <p:cNvGrpSpPr/>
          <p:nvPr/>
        </p:nvGrpSpPr>
        <p:grpSpPr>
          <a:xfrm rot="0">
            <a:off x="9144000" y="-4968608"/>
            <a:ext cx="12753441" cy="1275344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991B91">
                  <a:alpha val="25882"/>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762088" y="-8735411"/>
            <a:ext cx="10994424" cy="1099442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991B91">
                  <a:alpha val="11765"/>
                </a:srgbClr>
              </a:solidFill>
              <a:prstDash val="solid"/>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1762088" y="424599"/>
            <a:ext cx="5695886" cy="9437802"/>
          </a:xfrm>
          <a:custGeom>
            <a:avLst/>
            <a:gdLst/>
            <a:ahLst/>
            <a:cxnLst/>
            <a:rect r="r" b="b" t="t" l="l"/>
            <a:pathLst>
              <a:path h="9437802" w="5695886">
                <a:moveTo>
                  <a:pt x="0" y="0"/>
                </a:moveTo>
                <a:lnTo>
                  <a:pt x="5695886" y="0"/>
                </a:lnTo>
                <a:lnTo>
                  <a:pt x="5695886" y="9437802"/>
                </a:lnTo>
                <a:lnTo>
                  <a:pt x="0" y="9437802"/>
                </a:lnTo>
                <a:lnTo>
                  <a:pt x="0" y="0"/>
                </a:lnTo>
                <a:close/>
              </a:path>
            </a:pathLst>
          </a:custGeom>
          <a:blipFill>
            <a:blip r:embed="rId2"/>
            <a:stretch>
              <a:fillRect l="0" t="0" r="0" b="0"/>
            </a:stretch>
          </a:blipFill>
        </p:spPr>
      </p:sp>
      <p:sp>
        <p:nvSpPr>
          <p:cNvPr name="Freeform 36" id="36"/>
          <p:cNvSpPr/>
          <p:nvPr/>
        </p:nvSpPr>
        <p:spPr>
          <a:xfrm flipH="false" flipV="false" rot="0">
            <a:off x="2389895" y="3017474"/>
            <a:ext cx="4131038" cy="6844927"/>
          </a:xfrm>
          <a:custGeom>
            <a:avLst/>
            <a:gdLst/>
            <a:ahLst/>
            <a:cxnLst/>
            <a:rect r="r" b="b" t="t" l="l"/>
            <a:pathLst>
              <a:path h="6844927" w="4131038">
                <a:moveTo>
                  <a:pt x="0" y="0"/>
                </a:moveTo>
                <a:lnTo>
                  <a:pt x="4131038" y="0"/>
                </a:lnTo>
                <a:lnTo>
                  <a:pt x="4131038" y="6844927"/>
                </a:lnTo>
                <a:lnTo>
                  <a:pt x="0" y="6844927"/>
                </a:lnTo>
                <a:lnTo>
                  <a:pt x="0" y="0"/>
                </a:lnTo>
                <a:close/>
              </a:path>
            </a:pathLst>
          </a:custGeom>
          <a:blipFill>
            <a:blip r:embed="rId3"/>
            <a:stretch>
              <a:fillRect l="0" t="0" r="0" b="0"/>
            </a:stretch>
          </a:blipFill>
        </p:spPr>
      </p:sp>
      <p:sp>
        <p:nvSpPr>
          <p:cNvPr name="Freeform 37" id="37"/>
          <p:cNvSpPr/>
          <p:nvPr/>
        </p:nvSpPr>
        <p:spPr>
          <a:xfrm flipH="false" flipV="false" rot="0">
            <a:off x="7078481" y="3017474"/>
            <a:ext cx="4131038" cy="6844927"/>
          </a:xfrm>
          <a:custGeom>
            <a:avLst/>
            <a:gdLst/>
            <a:ahLst/>
            <a:cxnLst/>
            <a:rect r="r" b="b" t="t" l="l"/>
            <a:pathLst>
              <a:path h="6844927" w="4131038">
                <a:moveTo>
                  <a:pt x="0" y="0"/>
                </a:moveTo>
                <a:lnTo>
                  <a:pt x="4131038" y="0"/>
                </a:lnTo>
                <a:lnTo>
                  <a:pt x="4131038" y="6844927"/>
                </a:lnTo>
                <a:lnTo>
                  <a:pt x="0" y="6844927"/>
                </a:lnTo>
                <a:lnTo>
                  <a:pt x="0" y="0"/>
                </a:lnTo>
                <a:close/>
              </a:path>
            </a:pathLst>
          </a:custGeom>
          <a:blipFill>
            <a:blip r:embed="rId4"/>
            <a:stretch>
              <a:fillRect l="0" t="0" r="0" b="0"/>
            </a:stretch>
          </a:blipFill>
        </p:spPr>
      </p:sp>
      <p:sp>
        <p:nvSpPr>
          <p:cNvPr name="TextBox 38" id="38"/>
          <p:cNvSpPr txBox="true"/>
          <p:nvPr/>
        </p:nvSpPr>
        <p:spPr>
          <a:xfrm rot="0">
            <a:off x="2389895" y="914400"/>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Dark Mode</a:t>
            </a:r>
          </a:p>
        </p:txBody>
      </p:sp>
      <p:sp>
        <p:nvSpPr>
          <p:cNvPr name="TextBox 39" id="39"/>
          <p:cNvSpPr txBox="true"/>
          <p:nvPr/>
        </p:nvSpPr>
        <p:spPr>
          <a:xfrm rot="0">
            <a:off x="2389895" y="1953774"/>
            <a:ext cx="8629516" cy="323850"/>
          </a:xfrm>
          <a:prstGeom prst="rect">
            <a:avLst/>
          </a:prstGeom>
        </p:spPr>
        <p:txBody>
          <a:bodyPr anchor="t" rtlCol="false" tIns="0" lIns="0" bIns="0" rIns="0">
            <a:spAutoFit/>
          </a:bodyPr>
          <a:lstStyle/>
          <a:p>
            <a:pPr algn="l" marL="0" indent="0" lvl="0">
              <a:lnSpc>
                <a:spcPts val="2699"/>
              </a:lnSpc>
              <a:spcBef>
                <a:spcPct val="0"/>
              </a:spcBef>
            </a:pPr>
            <a:r>
              <a:rPr lang="en-US" sz="1999" spc="49">
                <a:solidFill>
                  <a:srgbClr val="191919"/>
                </a:solidFill>
                <a:latin typeface="Gotham Bold"/>
                <a:ea typeface="Gotham Bold"/>
                <a:cs typeface="Gotham Bold"/>
                <a:sym typeface="Gotham Bold"/>
              </a:rPr>
              <a:t>Here are some images of the Dark theme mode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35588" y="5318634"/>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B91"/>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FFE"/>
                  </a:solidFill>
                  <a:latin typeface="Gotham"/>
                  <a:ea typeface="Gotham"/>
                  <a:cs typeface="Gotham"/>
                  <a:sym typeface="Gotham"/>
                </a:rPr>
                <a:t>6</a:t>
              </a:r>
            </a:p>
          </p:txBody>
        </p:sp>
      </p:grpSp>
      <p:grpSp>
        <p:nvGrpSpPr>
          <p:cNvPr name="Group 5" id="5"/>
          <p:cNvGrpSpPr/>
          <p:nvPr/>
        </p:nvGrpSpPr>
        <p:grpSpPr>
          <a:xfrm rot="0">
            <a:off x="977741"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3</a:t>
              </a:r>
            </a:p>
          </p:txBody>
        </p:sp>
      </p:grpSp>
      <p:grpSp>
        <p:nvGrpSpPr>
          <p:cNvPr name="Group 8" id="8"/>
          <p:cNvGrpSpPr/>
          <p:nvPr/>
        </p:nvGrpSpPr>
        <p:grpSpPr>
          <a:xfrm rot="0">
            <a:off x="977741"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1</a:t>
              </a:r>
            </a:p>
          </p:txBody>
        </p:sp>
      </p:grpSp>
      <p:grpSp>
        <p:nvGrpSpPr>
          <p:cNvPr name="Group 11" id="11"/>
          <p:cNvGrpSpPr/>
          <p:nvPr/>
        </p:nvGrpSpPr>
        <p:grpSpPr>
          <a:xfrm rot="0">
            <a:off x="977741" y="3983373"/>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4</a:t>
              </a:r>
            </a:p>
          </p:txBody>
        </p:sp>
      </p:grpSp>
      <p:grpSp>
        <p:nvGrpSpPr>
          <p:cNvPr name="Group 14" id="14"/>
          <p:cNvGrpSpPr/>
          <p:nvPr/>
        </p:nvGrpSpPr>
        <p:grpSpPr>
          <a:xfrm rot="0">
            <a:off x="977741"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2</a:t>
              </a:r>
            </a:p>
          </p:txBody>
        </p:sp>
      </p:grpSp>
      <p:grpSp>
        <p:nvGrpSpPr>
          <p:cNvPr name="Group 17" id="17"/>
          <p:cNvGrpSpPr/>
          <p:nvPr/>
        </p:nvGrpSpPr>
        <p:grpSpPr>
          <a:xfrm rot="0">
            <a:off x="977741"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7</a:t>
              </a:r>
            </a:p>
          </p:txBody>
        </p:sp>
      </p:grpSp>
      <p:grpSp>
        <p:nvGrpSpPr>
          <p:cNvPr name="Group 20" id="20"/>
          <p:cNvGrpSpPr/>
          <p:nvPr/>
        </p:nvGrpSpPr>
        <p:grpSpPr>
          <a:xfrm rot="0">
            <a:off x="977741" y="4651003"/>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5</a:t>
              </a:r>
            </a:p>
          </p:txBody>
        </p:sp>
      </p:grpSp>
      <p:grpSp>
        <p:nvGrpSpPr>
          <p:cNvPr name="Group 23" id="23"/>
          <p:cNvGrpSpPr/>
          <p:nvPr/>
        </p:nvGrpSpPr>
        <p:grpSpPr>
          <a:xfrm rot="0">
            <a:off x="977741"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8</a:t>
              </a:r>
            </a:p>
          </p:txBody>
        </p:sp>
      </p:grpSp>
      <p:grpSp>
        <p:nvGrpSpPr>
          <p:cNvPr name="Group 26" id="26"/>
          <p:cNvGrpSpPr/>
          <p:nvPr/>
        </p:nvGrpSpPr>
        <p:grpSpPr>
          <a:xfrm rot="0">
            <a:off x="977741"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991B91"/>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FFFFFE"/>
                  </a:solidFill>
                  <a:latin typeface="Gotham"/>
                  <a:ea typeface="Gotham"/>
                  <a:cs typeface="Gotham"/>
                  <a:sym typeface="Gotham"/>
                </a:rPr>
                <a:t>9</a:t>
              </a:r>
            </a:p>
          </p:txBody>
        </p:sp>
      </p:grpSp>
      <p:grpSp>
        <p:nvGrpSpPr>
          <p:cNvPr name="Group 29" id="29"/>
          <p:cNvGrpSpPr/>
          <p:nvPr/>
        </p:nvGrpSpPr>
        <p:grpSpPr>
          <a:xfrm rot="0">
            <a:off x="12252670" y="-8610817"/>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991B91">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690748" y="382208"/>
            <a:ext cx="7309654" cy="7791331"/>
          </a:xfrm>
          <a:custGeom>
            <a:avLst/>
            <a:gdLst/>
            <a:ahLst/>
            <a:cxnLst/>
            <a:rect r="r" b="b" t="t" l="l"/>
            <a:pathLst>
              <a:path h="7791331" w="7309654">
                <a:moveTo>
                  <a:pt x="0" y="0"/>
                </a:moveTo>
                <a:lnTo>
                  <a:pt x="7309655" y="0"/>
                </a:lnTo>
                <a:lnTo>
                  <a:pt x="7309655" y="7791331"/>
                </a:lnTo>
                <a:lnTo>
                  <a:pt x="0" y="7791331"/>
                </a:lnTo>
                <a:lnTo>
                  <a:pt x="0" y="0"/>
                </a:lnTo>
                <a:close/>
              </a:path>
            </a:pathLst>
          </a:custGeom>
          <a:blipFill>
            <a:blip r:embed="rId2"/>
            <a:stretch>
              <a:fillRect l="0" t="0" r="0" b="0"/>
            </a:stretch>
          </a:blipFill>
        </p:spPr>
      </p:sp>
      <p:sp>
        <p:nvSpPr>
          <p:cNvPr name="Freeform 33" id="33"/>
          <p:cNvSpPr/>
          <p:nvPr/>
        </p:nvSpPr>
        <p:spPr>
          <a:xfrm flipH="false" flipV="false" rot="0">
            <a:off x="1969284" y="5864322"/>
            <a:ext cx="8307019" cy="3793047"/>
          </a:xfrm>
          <a:custGeom>
            <a:avLst/>
            <a:gdLst/>
            <a:ahLst/>
            <a:cxnLst/>
            <a:rect r="r" b="b" t="t" l="l"/>
            <a:pathLst>
              <a:path h="3793047" w="8307019">
                <a:moveTo>
                  <a:pt x="0" y="0"/>
                </a:moveTo>
                <a:lnTo>
                  <a:pt x="8307020" y="0"/>
                </a:lnTo>
                <a:lnTo>
                  <a:pt x="8307020" y="3793048"/>
                </a:lnTo>
                <a:lnTo>
                  <a:pt x="0" y="3793048"/>
                </a:lnTo>
                <a:lnTo>
                  <a:pt x="0" y="0"/>
                </a:lnTo>
                <a:close/>
              </a:path>
            </a:pathLst>
          </a:custGeom>
          <a:blipFill>
            <a:blip r:embed="rId3"/>
            <a:stretch>
              <a:fillRect l="0" t="0" r="0" b="0"/>
            </a:stretch>
          </a:blipFill>
        </p:spPr>
      </p:sp>
      <p:sp>
        <p:nvSpPr>
          <p:cNvPr name="TextBox 34" id="34"/>
          <p:cNvSpPr txBox="true"/>
          <p:nvPr/>
        </p:nvSpPr>
        <p:spPr>
          <a:xfrm rot="0">
            <a:off x="2006911" y="440141"/>
            <a:ext cx="6039059" cy="873125"/>
          </a:xfrm>
          <a:prstGeom prst="rect">
            <a:avLst/>
          </a:prstGeom>
        </p:spPr>
        <p:txBody>
          <a:bodyPr anchor="t" rtlCol="false" tIns="0" lIns="0" bIns="0" rIns="0">
            <a:spAutoFit/>
          </a:bodyPr>
          <a:lstStyle/>
          <a:p>
            <a:pPr algn="l">
              <a:lnSpc>
                <a:spcPts val="7000"/>
              </a:lnSpc>
            </a:pPr>
            <a:r>
              <a:rPr lang="en-US" sz="5000">
                <a:solidFill>
                  <a:srgbClr val="191919"/>
                </a:solidFill>
                <a:latin typeface="Gotham Bold"/>
                <a:ea typeface="Gotham Bold"/>
                <a:cs typeface="Gotham Bold"/>
                <a:sym typeface="Gotham Bold"/>
              </a:rPr>
              <a:t>Game Logic</a:t>
            </a:r>
          </a:p>
        </p:txBody>
      </p:sp>
      <p:sp>
        <p:nvSpPr>
          <p:cNvPr name="TextBox 35" id="35"/>
          <p:cNvSpPr txBox="true"/>
          <p:nvPr/>
        </p:nvSpPr>
        <p:spPr>
          <a:xfrm rot="0">
            <a:off x="2006911" y="1661033"/>
            <a:ext cx="8269393" cy="3657600"/>
          </a:xfrm>
          <a:prstGeom prst="rect">
            <a:avLst/>
          </a:prstGeom>
        </p:spPr>
        <p:txBody>
          <a:bodyPr anchor="t" rtlCol="false" tIns="0" lIns="0" bIns="0" rIns="0">
            <a:spAutoFit/>
          </a:bodyPr>
          <a:lstStyle/>
          <a:p>
            <a:pPr algn="l">
              <a:lnSpc>
                <a:spcPts val="2699"/>
              </a:lnSpc>
            </a:pPr>
            <a:r>
              <a:rPr lang="en-US" sz="1999" spc="49">
                <a:solidFill>
                  <a:srgbClr val="191919"/>
                </a:solidFill>
                <a:latin typeface="Gotham Bold"/>
                <a:ea typeface="Gotham Bold"/>
                <a:cs typeface="Gotham Bold"/>
                <a:sym typeface="Gotham Bold"/>
              </a:rPr>
              <a:t>There’s a subclass called GameLogic, as the name implies, this is where all the codes related to gameplay are placed, there’s over 400 lines of codes and they’re all methods for different actions.</a:t>
            </a:r>
          </a:p>
          <a:p>
            <a:pPr algn="l">
              <a:lnSpc>
                <a:spcPts val="2699"/>
              </a:lnSpc>
            </a:pPr>
          </a:p>
          <a:p>
            <a:pPr algn="l">
              <a:lnSpc>
                <a:spcPts val="2699"/>
              </a:lnSpc>
            </a:pPr>
            <a:r>
              <a:rPr lang="en-US" sz="1999" spc="49">
                <a:solidFill>
                  <a:srgbClr val="191919"/>
                </a:solidFill>
                <a:latin typeface="Gotham Bold"/>
                <a:ea typeface="Gotham Bold"/>
                <a:cs typeface="Gotham Bold"/>
                <a:sym typeface="Gotham Bold"/>
              </a:rPr>
              <a:t>On the right, you will find a method to roll dice whenever a player decides to play.</a:t>
            </a:r>
          </a:p>
          <a:p>
            <a:pPr algn="l">
              <a:lnSpc>
                <a:spcPts val="2699"/>
              </a:lnSpc>
            </a:pPr>
          </a:p>
          <a:p>
            <a:pPr algn="l" marL="0" indent="0" lvl="0">
              <a:lnSpc>
                <a:spcPts val="2699"/>
              </a:lnSpc>
              <a:spcBef>
                <a:spcPct val="0"/>
              </a:spcBef>
            </a:pPr>
            <a:r>
              <a:rPr lang="en-US" sz="1999" spc="49">
                <a:solidFill>
                  <a:srgbClr val="191919"/>
                </a:solidFill>
                <a:latin typeface="Gotham Bold"/>
                <a:ea typeface="Gotham Bold"/>
                <a:cs typeface="Gotham Bold"/>
                <a:sym typeface="Gotham Bold"/>
              </a:rPr>
              <a:t>Below is a method to handle the logic behind the Jackpot which is invoked whenever the Jackpot button is clicked. It also perfectly handles exceptions.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DAGLNDw6zAg</dc:identifier>
  <dcterms:modified xsi:type="dcterms:W3CDTF">2011-08-01T06:04:30Z</dcterms:modified>
  <cp:revision>1</cp:revision>
  <dc:title>Dice Split Presentation</dc:title>
</cp:coreProperties>
</file>